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702" r:id="rId2"/>
  </p:sldMasterIdLst>
  <p:notesMasterIdLst>
    <p:notesMasterId r:id="rId27"/>
  </p:notesMasterIdLst>
  <p:handoutMasterIdLst>
    <p:handoutMasterId r:id="rId28"/>
  </p:handoutMasterIdLst>
  <p:sldIdLst>
    <p:sldId id="632" r:id="rId3"/>
    <p:sldId id="691" r:id="rId4"/>
    <p:sldId id="707" r:id="rId5"/>
    <p:sldId id="697" r:id="rId6"/>
    <p:sldId id="701" r:id="rId7"/>
    <p:sldId id="684" r:id="rId8"/>
    <p:sldId id="702" r:id="rId9"/>
    <p:sldId id="668" r:id="rId10"/>
    <p:sldId id="708" r:id="rId11"/>
    <p:sldId id="688" r:id="rId12"/>
    <p:sldId id="703" r:id="rId13"/>
    <p:sldId id="690" r:id="rId14"/>
    <p:sldId id="675" r:id="rId15"/>
    <p:sldId id="681" r:id="rId16"/>
    <p:sldId id="672" r:id="rId17"/>
    <p:sldId id="677" r:id="rId18"/>
    <p:sldId id="683" r:id="rId19"/>
    <p:sldId id="674" r:id="rId20"/>
    <p:sldId id="679" r:id="rId21"/>
    <p:sldId id="633" r:id="rId22"/>
    <p:sldId id="662" r:id="rId23"/>
    <p:sldId id="666" r:id="rId24"/>
    <p:sldId id="600" r:id="rId25"/>
    <p:sldId id="706" r:id="rId26"/>
  </p:sldIdLst>
  <p:sldSz cx="13004800" cy="9753600"/>
  <p:notesSz cx="6858000" cy="9144000"/>
  <p:defaultTextStyle>
    <a:lvl1pPr algn="ctr" defTabSz="584200">
      <a:defRPr sz="4200">
        <a:latin typeface="+mn-lt"/>
        <a:ea typeface="+mn-ea"/>
        <a:cs typeface="+mn-cs"/>
        <a:sym typeface="Gill Sans"/>
      </a:defRPr>
    </a:lvl1pPr>
    <a:lvl2pPr indent="342900" algn="ctr" defTabSz="584200">
      <a:defRPr sz="4200">
        <a:latin typeface="+mn-lt"/>
        <a:ea typeface="+mn-ea"/>
        <a:cs typeface="+mn-cs"/>
        <a:sym typeface="Gill Sans"/>
      </a:defRPr>
    </a:lvl2pPr>
    <a:lvl3pPr indent="685800" algn="ctr" defTabSz="584200">
      <a:defRPr sz="4200">
        <a:latin typeface="+mn-lt"/>
        <a:ea typeface="+mn-ea"/>
        <a:cs typeface="+mn-cs"/>
        <a:sym typeface="Gill Sans"/>
      </a:defRPr>
    </a:lvl3pPr>
    <a:lvl4pPr indent="1028700" algn="ctr" defTabSz="584200">
      <a:defRPr sz="4200">
        <a:latin typeface="+mn-lt"/>
        <a:ea typeface="+mn-ea"/>
        <a:cs typeface="+mn-cs"/>
        <a:sym typeface="Gill Sans"/>
      </a:defRPr>
    </a:lvl4pPr>
    <a:lvl5pPr indent="1371600" algn="ctr" defTabSz="584200">
      <a:defRPr sz="4200">
        <a:latin typeface="+mn-lt"/>
        <a:ea typeface="+mn-ea"/>
        <a:cs typeface="+mn-cs"/>
        <a:sym typeface="Gill Sans"/>
      </a:defRPr>
    </a:lvl5pPr>
    <a:lvl6pPr indent="1714500" algn="ctr" defTabSz="584200">
      <a:defRPr sz="4200">
        <a:latin typeface="+mn-lt"/>
        <a:ea typeface="+mn-ea"/>
        <a:cs typeface="+mn-cs"/>
        <a:sym typeface="Gill Sans"/>
      </a:defRPr>
    </a:lvl6pPr>
    <a:lvl7pPr indent="2057400" algn="ctr" defTabSz="584200">
      <a:defRPr sz="4200">
        <a:latin typeface="+mn-lt"/>
        <a:ea typeface="+mn-ea"/>
        <a:cs typeface="+mn-cs"/>
        <a:sym typeface="Gill Sans"/>
      </a:defRPr>
    </a:lvl7pPr>
    <a:lvl8pPr indent="2400300" algn="ctr" defTabSz="584200">
      <a:defRPr sz="4200">
        <a:latin typeface="+mn-lt"/>
        <a:ea typeface="+mn-ea"/>
        <a:cs typeface="+mn-cs"/>
        <a:sym typeface="Gill Sans"/>
      </a:defRPr>
    </a:lvl8pPr>
    <a:lvl9pPr indent="2743200" algn="ctr" defTabSz="584200">
      <a:defRPr sz="4200">
        <a:latin typeface="+mn-lt"/>
        <a:ea typeface="+mn-ea"/>
        <a:cs typeface="+mn-cs"/>
        <a:sym typeface="Gill Sans"/>
      </a:defRPr>
    </a:lvl9pPr>
  </p:defaultTextStyle>
  <p:extLst>
    <p:ext uri="{521415D9-36F7-43E2-AB2F-B90AF26B5E84}">
      <p14:sectionLst xmlns:p14="http://schemas.microsoft.com/office/powerpoint/2010/main">
        <p14:section name="Default Section" id="{6B486568-A60B-424D-A74E-FF711CA15B70}">
          <p14:sldIdLst>
            <p14:sldId id="632"/>
            <p14:sldId id="691"/>
            <p14:sldId id="707"/>
            <p14:sldId id="697"/>
            <p14:sldId id="701"/>
            <p14:sldId id="684"/>
            <p14:sldId id="702"/>
            <p14:sldId id="668"/>
            <p14:sldId id="708"/>
            <p14:sldId id="688"/>
            <p14:sldId id="703"/>
            <p14:sldId id="690"/>
            <p14:sldId id="675"/>
            <p14:sldId id="681"/>
            <p14:sldId id="672"/>
            <p14:sldId id="677"/>
            <p14:sldId id="683"/>
            <p14:sldId id="674"/>
            <p14:sldId id="679"/>
            <p14:sldId id="633"/>
            <p14:sldId id="662"/>
            <p14:sldId id="666"/>
            <p14:sldId id="600"/>
            <p14:sldId id="706"/>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Fortier" initials="MOU" lastIdx="4" clrIdx="0">
    <p:extLst>
      <p:ext uri="{19B8F6BF-5375-455C-9EA6-DF929625EA0E}">
        <p15:presenceInfo xmlns:p15="http://schemas.microsoft.com/office/powerpoint/2012/main" userId="Andrea Fortier" providerId="None"/>
      </p:ext>
    </p:extLst>
  </p:cmAuthor>
  <p:cmAuthor id="2" name="Fortier, Andrea (SPACE)" initials="FA(" lastIdx="1" clrIdx="1">
    <p:extLst>
      <p:ext uri="{19B8F6BF-5375-455C-9EA6-DF929625EA0E}">
        <p15:presenceInfo xmlns:p15="http://schemas.microsoft.com/office/powerpoint/2012/main" userId="S::fortier@campus.unibe.ch::5e6d4a2e-557d-4f65-914f-df38a96f4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A063E3"/>
    <a:srgbClr val="EE6248"/>
    <a:srgbClr val="E8B002"/>
    <a:srgbClr val="F7CD50"/>
    <a:srgbClr val="F7AF61"/>
    <a:srgbClr val="FF85FF"/>
    <a:srgbClr val="FFFD78"/>
    <a:srgbClr val="52D2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autoAdjust="0"/>
    <p:restoredTop sz="86419" autoAdjust="0"/>
  </p:normalViewPr>
  <p:slideViewPr>
    <p:cSldViewPr snapToGrid="0">
      <p:cViewPr varScale="1">
        <p:scale>
          <a:sx n="68" d="100"/>
          <a:sy n="68" d="100"/>
        </p:scale>
        <p:origin x="2112" y="224"/>
      </p:cViewPr>
      <p:guideLst>
        <p:guide orient="horz" pos="3072"/>
        <p:guide pos="4096"/>
      </p:guideLst>
    </p:cSldViewPr>
  </p:slideViewPr>
  <p:outlineViewPr>
    <p:cViewPr>
      <p:scale>
        <a:sx n="33" d="100"/>
        <a:sy n="33" d="100"/>
      </p:scale>
      <p:origin x="0" y="-1936"/>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58F17-2BCA-BD4D-B5FE-14E9E403B980}" type="datetimeFigureOut">
              <a:rPr lang="en-US" smtClean="0"/>
              <a:t>1/13/22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BD54A8-5428-B446-BC78-45D422F3E03A}" type="slidenum">
              <a:rPr lang="en-US" smtClean="0"/>
              <a:t>‹#›</a:t>
            </a:fld>
            <a:endParaRPr lang="en-US" dirty="0"/>
          </a:p>
        </p:txBody>
      </p:sp>
    </p:spTree>
    <p:extLst>
      <p:ext uri="{BB962C8B-B14F-4D97-AF65-F5344CB8AC3E}">
        <p14:creationId xmlns:p14="http://schemas.microsoft.com/office/powerpoint/2010/main" val="224055230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0T19:55:26.723"/>
    </inkml:context>
    <inkml:brush xml:id="br0">
      <inkml:brushProperty name="width" value="0.1" units="cm"/>
      <inkml:brushProperty name="height" value="0.6" units="cm"/>
      <inkml:brushProperty name="color" value="#E71224"/>
      <inkml:brushProperty name="inkEffects" value="pencil"/>
    </inkml:brush>
  </inkml:definitions>
  <inkml:trace contextRef="#ctx0" brushRef="#br0">0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0T19:55:06.173"/>
    </inkml:context>
    <inkml:brush xml:id="br0">
      <inkml:brushProperty name="width" value="0.1" units="cm"/>
      <inkml:brushProperty name="height" value="0.6" units="cm"/>
      <inkml:brushProperty name="color" value="#E71224"/>
      <inkml:brushProperty name="inkEffects" value="pencil"/>
    </inkml:brush>
  </inkml:definitions>
  <inkml:trace contextRef="#ctx0" brushRef="#br0">298 193 16383,'17'0'0,"-1"0"0,-2 0 0,14 0 0,-5-4 0,22 3 0,2-3 0,13 4 0,0 0 0,7 0 0,-17-5 0,7-2 0,-19-3 0,-9-2 0,-10 3 0,-5 3 0,-4 0 0,3 2 0,-6 0 0,6-2 0,-3 6 0,3-6 0,1 5 0,-1-5 0,0 5 0,1-5 0,14 0 0,-11 2 0,12-4 0,-10 3 0,-5 1 0,5-2 0,0 5 0,-4-5 0,3 5 0,-4-2 0,-1 0 0,0 0 0,1-1 0,-1 1 0,0 3 0,1 0 0,-1 0 0,0 0 0,1 0 0,-1 0 0,0 0 0,1 0 0,-1 3 0,6-2 0,11 7 0,-2-7 0,7 8 0,-9-4 0,-1 0 0,-5-1 0,-1-1 0,-6 0 0,1 4 0,-1 0 0,0-4 0,1 3 0,-1-2 0,0 3 0,1-1 0,4-2 0,-3 2 0,4-5 0,-6 2 0,1-3 0,-1 0 0,6 0 0,-5 0 0,5 0 0,-6 0 0,1 0 0,-4 0 0,0 0 0,-3 0 0,-1 0 0,4 0 0,-3 0 0,6 0 0,-6 0 0,6 0 0,-3 0 0,4 0 0,-1 0 0,0 0 0,-2 0 0,-2 0 0,-2 0 0,-26-4 0,-5 3 0,-15-3 0,-6 4 0,-3 0 0,-11 0 0,-1 0 0,3 0 0,0 0 0,7 0 0,-17-6 0,7 4 0,-10-4 0,-9 6 0,-2 0 0,-11 0 0,42 3 0,-1 1 0,-5 1 0,-2 0 0,-4-1 0,-2 1 0,-4 6 0,0 1 0,4-8 0,2 3 0,4 7 0,2 2 0,-35 1 0,11 4 0,21-13 0,1 9 0,26-12 0,4 6 0,14-5 0,4-5 0,0 2 0,9-3 0,43 7 0,32-5 0,-17 1 0,5 0 0,14-5 0,4-4 0,9-2 0,3-2 0,-25 1 0,1-1 0,2 0 0,8-3 0,1 0 0,-1 1 0,-8 4 0,-1 1 0,0 1 0,2-1 0,0 1 0,-3 2 0,14 3 0,-3 2 0,0 3 0,-2 0 0,-13-3 0,-2 0 0,-4 3 0,-2-1 0,35-3 0,-37 0 0,-18 0 0,-27 3 0,-2-2 0,-3 5 0,2-3 0,-6 4 0,0 0 0,-3-3 0,-7-1 0,0-3 0,-19 0 0,-13 0 0,-27 0 0,-23-8 0,41 1 0,-2-2 0,-8-3 0,-1-2 0,4-2 0,-1-1 0,-7 4 0,-1 0 0,3-3 0,2 1 0,3 2 0,2 1 0,-1-1 0,4 1 0,-8-7 0,13 11 0,33 1 0,6 6 0,7 1 0,3 1 0,41 9 0,23-8 0,-14 1 0,4 0 0,2-2 0,1-2 0,-4 1 0,-2 0 0,0 3 0,-1 1 0,42 5 0,-1-1 0,1 6 0,-20-13 0,-21 9 0,-22-9 0,-16 2 0,-2 0 0,-8-3 0,-21 3 0,-41-3 0,-35-7 0,28 2 0,-4 0 0,-4 0 0,-1 1 0,-3-1 0,-2 2 0,-13 5 0,-2 4 0,7 2 0,0 2 0,-7 3 0,0 2 0,9 3 0,4 0 0,11-4 0,3-1 0,4-1 0,5 0 0,-23 2 0,24-2 0,32-6 0,11-2 0,17-4 0,27-6 0,35-3 0,-10 2 0,6-2 0,12-3 0,5-1 0,16-1 0,4-1 0,-29 6 0,1-1 0,-1 1 0,1-1 0,0 1 0,-1 1 0,28 2 0,-2 2 0,-13-1 0,-4 2 0,-6 5 0,-6 3 0,30 2 0,-34 2 0,-41-4 0,-21-2 0,-6 0 0,-3 1 0,4 2 0,-4-2 0,-6 0 0,-14-2 0,-27-2 0,-15 0 0,-19 7 0,-1 2 0,42-2 0,-1 1 0,-5 1 0,-2-1 0,-4-4 0,-2 1 0,1 5 0,0 2 0,0-4 0,2 2 0,8 2 0,3 1 0,-42 9 0,32-10 0,21-5 0,20 0 0,14-6 0,12 2 0,49-3 0,28 0 0,-19-4 0,6 0 0,12 3 0,3 0 0,9-3 0,3 0 0,-29 3 0,2 0 0,4 3 0,-2 3 0,6 2 0,-1 0 0,-3-1 0,5-4 0,-3-1 0,1 2 0,14 4 0,3 3 0,-8-3 0,1-3 0,-8 0 0,-14 3 0,-6 1 0,22 7 0,-33-1 0,-39-10 0,-11-4 0,-9 3 0,-9-2 0,-1 2 0,-15-8 0,-13 3 0,-21 4 0,-13 6 0,-9 1 0,-1-9 0,42-4 0,-1-1 0,-5 0 0,-2 1 0,-8 1 0,-4-1 0,-3 0 0,-2 0 0,-9-1 0,0 0 0,8 0 0,1 0 0,-4 4 0,2 2 0,13-1 0,2 2 0,4 2 0,2-1 0,-25-3 0,13 0 0,36 0 0,4-3 0,23 3 0,3-3 0,12 0 0,15-3 0,27 1 0,30-7 0,-23 7 0,5 0 0,9-3 0,3-1 0,13 1 0,2-2 0,5-4 0,1 2 0,0 5 0,-1 1 0,-28-1 0,-1-3 0,-1 3 0,17 2 0,-3 0 0,1-3 0,-6-1 0,19-6 0,-35 7 0,-40 2 0,-29 6 0,-26-6 0,-24 5 0,-22-6 0,-9 7 0,41 0 0,-1 0 0,-1 0 0,0 0 0,-4 4 0,-2 0 0,-3 0 0,-1 1 0,-1 3 0,-1 1 0,-8-1 0,-1 1 0,-1 4 0,-1-1 0,-13-2 0,-2 0 0,8 2 0,1 2 0,-4-1 0,2-1 0,13-7 0,4 1 0,7 6 0,4-2 0,-27-8 0,25 9 0,27-10 0,14 5 0,12-5 0,5 2 0,14-3 0,12 0 0,21 0 0,31-7 0,-28 2 0,2 0 0,9-3 0,2 0 0,7-1 0,4 0 0,13 0 0,2 1 0,-3-1 0,2 0 0,-23 3 0,2-1 0,-2 1 0,16-2 0,-3-1 0,-10 0 0,-2 1 0,-9 3 0,-5 1 0,4-3 0,-9 7 0,-44 0 0,-10 0 0,-31 0 0,-12 0 0,-41 0 0,31 4 0,-5 0 0,-19-3 0,-5 0 0,18 3 0,-2 2 0,-1 1 0,-6-1 0,0 1 0,-1-1 0,1-2 0,-1 0 0,2 0 0,4 3 0,2-1 0,2-2 0,-17-6 0,4-3 0,13 4 0,6 0 0,-27 0 0,31 3 0,20 4 0,31-6 0,15 0 0,11-4 0,18-7 0,13 4 0,21-3 0,-20 12 0,4 3 0,-1-4 0,2 0 0,11 3 0,3 0 0,4-3 0,2-2 0,10-3 0,3-1 0,4 1 0,1-2 0,-5-3 0,-3 1 0,-9 2 0,-4 2 0,23-4 0,-33 8 0,-41 0 0,-26 0 0,-21 0 0,-20 0 0,-23 7 0,-12 1 0,-9 14 0,41-13 0,-1 0 0,-1 3 0,0-2 0,-1-5 0,2-1 0,-31 9 0,30-9 0,41 2 0,49-3 0,34-3 0,-13 1 0,5-2 0,4-6 0,3-2 0,17 4 0,2-2 0,-4-5 0,1-1 0,9 2 0,-1 3 0,-14 3 0,-2 0 0,0 1 0,-2 0 0,-12 0 0,-4 1 0,33 1 0,-41-8 0,-38 9 0,-60-15 0,-22 5 0,17 0 0,-4 0 0,-3 5 0,0 3 0,5 1 0,1 3 0,0 2 0,0 3 0,-40 9 0,9 0 0,22-3 0,21-5 0,29-3 0,8-7 0,8-1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0T19:55:17.375"/>
    </inkml:context>
    <inkml:brush xml:id="br0">
      <inkml:brushProperty name="width" value="0.1" units="cm"/>
      <inkml:brushProperty name="height" value="0.6" units="cm"/>
      <inkml:brushProperty name="color" value="#E71224"/>
      <inkml:brushProperty name="inkEffects" value="pencil"/>
    </inkml:brush>
  </inkml:definitions>
  <inkml:trace contextRef="#ctx0" brushRef="#br0">508 137 16383,'38'10'0,"6"1"0,55-4 0,-2 7 0,-32-10 0,4 1 0,-2 3 0,2 1 0,4 0 0,2-1 0,9-2 0,0-2 0,-8 1 0,-1-2 0,3-6 0,0-2 0,-9 1 0,-2-1 0,-3 0 0,-2 0 0,-4 2 0,-2-1 0,-4 0 0,-3 1 0,23 1 0,-5-4 0,-10 6 0,-7 0 0,7 0 0,1 0 0,-18 3 0,5-2 0,-28 6 0,1-6 0,-8 2 0,4-3 0,-1 0 0,0 0 0,1 0 0,-4 0 0,0 0 0,-7 3 0,-21-2 0,-18 2 0,-33-3 0,-13 0 0,28-4 0,-3 0 0,0 0 0,-2-1 0,-17-4 0,-4 0 0,-14 3 0,-3 2 0,29 3 0,-1 1 0,-2 2 0,-7 2 0,-1 3 0,1 1 0,-21 5 0,3 2 0,4-4 0,6-2 0,21 0 0,4-2 0,7-7 0,6 0 0,-6 3 0,19 1 0,31-1 0,33 13 0,22 0 0,41 7 0,-33-13 0,5-4 0,18-10 0,4-2 0,10 4 0,4 0 0,-26-3 0,2-1 0,-1 0 0,24-2 0,-3 1 0,-5 5 0,-4 0 0,-12-7 0,-4 2 0,-2 13 0,-2 3 0,-7-5 0,-3 3 0,-5 7 0,-3 1 0,20-5 0,-29 5 0,-22-14 0,-27-2 0,-27-6 0,-44-14 0,20 12 0,-6 0 0,-21-4 0,-7 1 0,19 7 0,-3 2 0,-4 1 0,-12-2 0,-4 0 0,-2 4 0,20 3 0,-3 2 0,0 1 0,0-3 0,-1-2 0,-2-2 0,1-1 0,1 0 0,2 0 0,0 1 0,1-2 0,2-1 0,-18-5 0,2-3 0,5 0 0,14 2 0,2 0 0,6 0 0,-10 0 0,10 3 0,-1 7 0,44 0 0,25 0 0,0 3 0,55 5 0,21 5 0,-16-2 0,6 2 0,6 0 0,2 1 0,-5 3 0,0 0 0,-1-6 0,0-3 0,-1 2 0,0-5 0,-4-7 0,0-3 0,0 0 0,0 1 0,0-1 0,-2 0 0,33-2 0,-25 7 0,-29 0 0,-24 0 0,-21 0 0,-36 0 0,-21 0 0,-29 0 0,9 6 0,23-4 0,19 4 0,30-6 0,55-7 0,41-11 0,-10 9 0,7-1 0,7-6 0,3-2 0,-2 4 0,1 0 0,-3 0 0,0 0 0,5 0 0,0 2 0,-6 6 0,-1 2 0,4 3 0,-1 1 0,-9 0 0,-6 2 0,-19 5 0,-6 0 0,24 0 0,-44 4 0,-66-4 0,-37-19 0,-1 6 0,-8-1 0,-9-9 0,-4-1 0,25 9 0,-2 2 0,-1-1 0,-4-2 0,-1-1 0,1 2 0,1 1 0,1 0 0,-2 2 0,-10 0 0,-3 2 0,0 0 0,-1 3 0,0 1 0,1-1 0,-2-2 0,0-1 0,3 1 0,14 2 0,2 1 0,4-3 0,-15-5 0,12-2 0,1 0 0,36 2 0,34 7 0,30 13 0,32 4 0,-7-1 0,6 0 0,16-2 0,6-2 0,13-1 0,3-4 0,-27-5 0,1-3 0,0 0 0,1 1 0,-1-1 0,-1 0 0,21-4 0,-1 2 0,-3 5 0,-1 3 0,-7 4 0,-1 0 0,-3 0 0,-2 2 0,-3 5 0,-6-1 0,27 1 0,-40-1 0,-32-9 0,-46-6 0,-45-8 0,20 0 0,-5-1 0,-15-1 0,-3 1 0,-5-1 0,-1 3 0,0 5 0,-1 4 0,2 5 0,0 3 0,5 3 0,2 1 0,12-2 0,4 1 0,-26 8 0,36-13 0,37-5 0,18-3 0,47-7 0,28 5 0,-23-1 0,5-1 0,6 3 0,1 2 0,-8 2 0,-1 1 0,8 3 0,-1 3 0,-12 2 0,-1 2 0,4 2 0,-1 1 0,-7-1 0,-4-1 0,17 6 0,-22-6 0,-41-10 0,-8-4 0,-61-5 0,-26-14 0,15 9 0,-7-1 0,-6-8 0,-2 2 0,24 10 0,-1 2 0,0 1 0,-4 0 0,0 0 0,1 1 0,1 4 0,1 2 0,2 1 0,-17 3 0,7 1 0,22-5 0,9 1 0,2 5 0,36-9 0,100-3 0,-41-3 0,4 0 0,34-1 0,4-3 0,-8-4 0,-2 0 0,-8 7 0,-1 1 0,-1-1 0,-1 4 0,-2 8 0,-4 5 0,-6 0 0,-3 3 0,-4 1 0,-5 0 0,3 2 0,-22-5 0,-87-27 0,-31 11 0,19-4 0,-8 1 0,-10 9 0,-2 5 0,-5 1 0,-3 2 0,27-3 0,-2-1 0,2 2 0,-28 10 0,2-2 0,9-9 0,8-1 0,-14 9 0,38-15 0,46 0 0,11 0 0,53 0 0,42 0 0,-19-7 0,7-2 0,12 3 0,1 0 0,-10-4 0,-1 1 0,-2 3 0,-2 4 0,-13 5 0,-2 1 0,-3 0 0,-2 2 0,-3 5 0,-4 1 0,11-2 0,-35 4 0,-68-14 0,-45-8 0,-15-1 0,41 1 0,1 0 0,-27 0 0,13 6 0,27 4 0,22 3 0,56-5 0,17 7 0,-4-3 0,4 1 0,-1 2 0,-1 2 0,2-2 0,-2 1 0,41 7 0,-23-1 0,-30-6 0,-20-3 0,-78-17 0,0-5 0,3 9 0,-1 1 0,-5-7 0,13 14 0,30 0 0,11-3 0,6 2 0,11-1 0,-4 2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0T19:56:58.615"/>
    </inkml:context>
    <inkml:brush xml:id="br0">
      <inkml:brushProperty name="width" value="0.1" units="cm"/>
      <inkml:brushProperty name="height" value="0.6" units="cm"/>
      <inkml:brushProperty name="color" value="#E71224"/>
      <inkml:brushProperty name="inkEffects" value="pencil"/>
    </inkml:brush>
  </inkml:definitions>
  <inkml:trace contextRef="#ctx0" brushRef="#br0">3545 445 16383,'-23'0'0,"5"-3"0,-1 0 0,5-1 0,-5-3 0,5 3 0,-10 0 0,9 1 0,-4 0 0,6 2 0,-1-2 0,1 3 0,0-3 0,-1 2 0,1-2 0,0 3 0,-1-3 0,4 3 0,0-3 0,4 0 0,-4-1 0,0 0 0,-1 1 0,2 3 0,-1 0 0,0 0 0,-4 0 0,1-3 0,0 3 0,-1-6 0,4 5 0,-3-5 0,-3 5 0,1-2 0,-1 0 0,6 3 0,0-3 0,3 3 0,-3 0 0,4 0 0,-4 0 0,0 0 0,-1 0 0,-1 0 0,1 0 0,1 0 0,-3 0 0,3 0 0,-3 0 0,-1 0 0,1 0 0,0 0 0,-1 3 0,1-3 0,0 3 0,-1-3 0,-5 3 0,4-2 0,-4 2 0,5 0 0,1-2 0,0 2 0,-1-3 0,1 0 0,3 0 0,-3 0 0,3 0 0,-4 0 0,1 0 0,0 0 0,-1 0 0,1-3 0,0 2 0,-1-2 0,1 3 0,0 0 0,-1 0 0,1 0 0,0 0 0,-1 0 0,1 0 0,0 0 0,-6 0 0,4 0 0,-9-4 0,9 3 0,-4-5 0,6 5 0,0-2 0,2 3 0,-1 3 0,1-2 0,-2 2 0,0-3 0,-1 0 0,1 0 0,0 0 0,-1 0 0,1 0 0,0 0 0,-1 0 0,-4 0 0,3 0 0,-4 0 0,6 0 0,-1 3 0,1-3 0,0 3 0,-1 0 0,1-2 0,3 2 0,-3-3 0,6 0 0,-6 3 0,6-2 0,-6 2 0,3-3 0,-4 0 0,1 0 0,0 0 0,-1 3 0,1-3 0,-1 3 0,1-3 0,0 0 0,-1 3 0,1-2 0,0 2 0,-1-3 0,1 3 0,0-2 0,-6 5 0,4-5 0,-4 3 0,1-4 0,3 3 0,-9 2 0,9-2 0,-4 4 0,6-3 0,3 0 0,-3-1 0,6-3 0,-3 0 0,3 0 0,1 0 0,-4 0 0,3 0 0,-3 0 0,3 0 0,-2 0 0,1 0 0,-4 0 0,1-3 0,1 2 0,-3-2 0,3 0 0,-3-1 0,-1-2 0,1 2 0,0-2 0,2 5 0,-1-5 0,4 6 0,-4-3 0,1 3 0,1-3 0,0 2 0,0-5 0,0 2 0,-3 1 0,-1-3 0,4 5 0,-3-2 0,3 0 0,-3 2 0,-6-6 0,4 6 0,-4-5 0,6 5 0,0-2 0,-1 0 0,1 2 0,0-2 0,-1 3 0,1 0 0,0 0 0,-1 0 0,1-3 0,0 3 0,-1-3 0,1 3 0,0-3 0,-1 2 0,1-2 0,0 0 0,-1 2 0,1-2 0,0 3 0,-1 0 0,4 0 0,-3 0 0,3 0 0,-4 0 0,1-3 0,0 3 0,-1-3 0,4 3 0,0 0 0,1 0 0,1 0 0,-4 0 0,1 0 0,1 0 0,0 0 0,1 0 0,-2-3 0,1 2 0,0-2 0,1 3 0,-2 0 0,1 0 0,0 0 0,4 0 0,-1 0 0,0 0 0,-2 0 0,-2 0 0,-2 0 0,0 0 0,-1 0 0,1 0 0,-1 0 0,1 0 0,0 0 0,-1 3 0,-4-2 0,-2 5 0,-6-1 0,6 0 0,1-1 0,6-1 0,-1-3 0,1 3 0,0 0 0,2-2 0,2 5 0,2-2 0,0-1 0,1 3 0,-1-2 0,0 0 0,-2 5 0,1-8 0,-1 8 0,-1-5 0,0 5 0,-1-1 0,5 1 0,0 1 0,2-3 0,-3 3 0,-2-3 0,1-1 0,-4 1 0,4 3 0,-4-6 0,4 8 0,-4-7 0,4 4 0,-1-2 0,2 0 0,3 2 0,-2 2 0,3 2 0,-1 0 0,-2 1 0,5-4 0,-2 3 0,3-6 0,-3 6 0,2-3 0,-1 0 0,2 0 0,0 0 0,0 0 0,0 0 0,2 3 0,-1-6 0,5 6 0,-2-3 0,0 4 0,2-1 0,-3 0 0,4 1 0,3-4 0,-3 3 0,0-3 0,-1 4 0,-3-1 0,1 0 0,2 1 0,-2-1 0,5 0 0,-1 1 0,4-1 0,-4 0 0,4 1 0,-1-1 0,2 0 0,-3 1 0,3-1 0,-3 0 0,4 1 0,-4-1 0,3 0 0,-6 1 0,3-1 0,-1 0 0,2 1 0,-1-4 0,3 3 0,-6-3 0,6 4 0,-3-1 0,4 0 0,-4 1 0,3-1 0,-3 0 0,3-2 0,-2-2 0,1 1 0,-1 0 0,2 4 0,0-1 0,1 0 0,-1 1 0,0-1 0,1 0 0,-1 1 0,0-1 0,1-3 0,-1 3 0,0-6 0,1 6 0,-1-6 0,0 3 0,-2-6 0,-2 2 0,-2-5 0,0 4 0,0-1 0,-1 0 0,1-1 0,0 0 0,2-2 0,2 2 0,2-1 0,0-1 0,1 2 0,-1-3 0,0 0 0,1 0 0,-1 0 0,0 0 0,1 0 0,-1 0 0,0 0 0,1 0 0,-1 0 0,0 0 0,1 0 0,-1 0 0,0 0 0,1-3 0,-1 2 0,1-1 0,-1-1 0,0 2 0,1-2 0,-1 3 0,0-3 0,1-1 0,-1 0 0,0 1 0,1 1 0,-1 1 0,0-2 0,1 3 0,-4 0 0,0 0 0,-1 0 0,-1 0 0,4 0 0,-1 0 0,2 0 0,0 0 0,1 0 0,5 0 0,-5 0 0,20 0 0,-11 0 0,12 0 0,-15 3 0,-1-2 0,-6 4 0,1-1 0,-1 3 0,0 0 0,1-4 0,-1 0 0,0 0 0,6-2 0,1 6 0,0-6 0,-1 5 0,0-5 0,-5 2 0,5-3 0,-5 0 0,-1 0 0,0 0 0,1 0 0,-1 0 0,0 0 0,1 0 0,-1 0 0,0 0 0,1 0 0,-1 0 0,0 0 0,1 3 0,4-2 0,-3 2 0,4-3 0,0 3 0,-5-2 0,5 3 0,-5-1 0,4 2 0,-3 2 0,9-3 0,-9 2 0,9-1 0,-9 1 0,3 2 0,-4-4 0,-1 2 0,0-3 0,1 1 0,-1 2 0,1-2 0,4-1 0,-3 0 0,9-3 0,-4 0 0,0 0 0,-1-3 0,-6 3 0,1-3 0,-1 3 0,1 0 0,-1 0 0,0 0 0,1 0 0,-4 0 0,3 0 0,-3 0 0,3 3 0,1-3 0,-1 6 0,0-5 0,1 5 0,-1-5 0,0 2 0,1-3 0,-1 3 0,0-3 0,1 6 0,-1-5 0,0 2 0,1 0 0,-1-2 0,0 2 0,1-3 0,-1 0 0,1 0 0,-1 0 0,-3 0 0,3-3 0,-3 2 0,4-5 0,-1 5 0,0-2 0,1 3 0,-1-3 0,0 3 0,1-6 0,-1 2 0,0 0 0,1 1 0,-1 3 0,0-3 0,1 3 0,-1-3 0,0 0 0,-2 2 0,1-5 0,-1 5 0,2-2 0,1 0 0,-1 3 0,0-3 0,1 3 0,-1 0 0,0 0 0,1 0 0,-1 0 0,0 0 0,1 0 0,-1-3 0,0 2 0,1-2 0,4 3 0,-3-3 0,4 2 0,-6-2 0,6-4 0,1 5 0,6-10 0,-6 12 0,4-8 0,-4 3 0,0-2 0,-1 2 0,-6-1 0,1 5 0,-1-2 0,0 0 0,1 3 0,-1-3 0,0 3 0,1-3 0,-1 2 0,0-2 0,1 3 0,-4-3 0,3 2 0,-3-5 0,3 6 0,-2-6 0,-2 5 0,-2-2 0,3 0 0,-3 2 0,6-2 0,-6 0 0,3 3 0,-1-6 0,-1 5 0,1-2 0,-2 3 0,0-3 0,0 2 0,-1-2 0,1 0 0,0 3 0,-1-6 0,1 2 0,-3-3 0,2 4 0,0-3 0,2 2 0,1 0 0,-2-2 0,0 3 0,-1-1 0,1-2 0,0 2 0,2-5 0,-1 1 0,4-1 0,-1-1 0,2 2 0,0-1 0,1 2 0,-1 1 0,0-4 0,-2 2 0,1-1 0,-4 2 0,-2 0 0,0 1 0,-2-1 0,3 0 0,-1-2 0,1 1 0,0-4 0,-1 1 0,-2-2 0,2 0 0,-2-1 0,2 1 0,1 0 0,-3-1 0,-1 1 0,-3 0 0,0-1 0,0 1 0,0 0 0,0-1 0,-3 1 0,2 0 0,-5-1 0,5 4 0,-4-3 0,1 3 0,0-4 0,-2 1 0,2 0 0,1-1 0,-3 1 0,2 0 0,0-1 0,-2 1 0,0 0 0,-2-1 0,-1 1 0,-1 0 0,3-1 0,-6 1 0,3 3 0,-1-3 0,-1 6 0,1-6 0,1 3 0,0-1 0,1 2 0,1-1 0,-1 3 0,-1-6 0,3 3 0,-6-4 0,3 1 0,-1-1 0,-1 1 0,4 0 0,-4-1 0,1 1 0,-2 0 0,0-1 0,-1 1 0,1 0 0,2 2 0,-1-1 0,4 4 0,-4-4 0,4 4 0,-4-1 0,4-1 0,-1 3 0,-1-6 0,0 6 0,-4-3 0,4 3 0,-3-2 0,3 4 0,-3-4 0,-1 3 0,1-2 0,0-1 0,-1 2 0,1 0 0,-6 3 0,4-1 0,-3 4 0,4-5 0,1 2 0,0 0 0,-1-1 0,1 4 0,0-5 0,-1 5 0,1-2 0,3 3 0,0 0 0,3 0 0,1 0 0,-1 0 0,-3 0 0,0 0 0,-3 0 0,-1 0 0,1 0 0,-1 3 0,1-2 0,0 2 0,-1-3 0,1 0 0,0 3 0,-1-2 0,1 1 0,0-2 0,2 0 0,2 3 0,-1-2 0,3 2 0,-3-3 0,3 0 0,1 0 0,-1 3 0,-3-2 0,0 5 0,-3-5 0,-1 4 0,1-4 0,-6 6 0,-1-2 0,0-1 0,-4 0 0,4-4 0,-16 0 0,14 3 0,-12-2 0,19 5 0,-4-5 0,6 2 0,0-3 0,-1 0 0,1 0 0,0 0 0,-1 0 0,4 0 0,-3 3 0,6-3 0,-6 3 0,6-3 0,-6 0 0,3 3 0,-3-2 0,-1 2 0,4-3 0,-3 0 0,3 0 0,-3-3 0,-1 2 0,1-2 0,-1 0 0,1 3 0,0-6 0,-1 5 0,1-2 0,3 3 0,-3 0 0,6 0 0,-3 0 0,3 0 0,1 0 0,-4 0 0,3 0 0,-6 3 0,3-2 0,-4 2 0,1 0 0,0-3 0,-1 3 0,1 0 0,0 1 0,-1 3 0,1-4 0,0 3 0,-1-2 0,1 3 0,2-1 0,-1-2 0,1-1 0,1-3 0,-2 3 0,1-2 0,-2 2 0,-1-3 0,1 0 0,0 0 0,-1 0 0,1 0 0,0 0 0,-1 3 0,1-3 0,-6 3 0,-1-3 0,-5 0 0,5 0 0,1 3 0,5-2 0,1 2 0,0-3 0,2 0 0,2 0 0,2 0 0,0 0 0,1 0 0,-1 0 0,-3 0 0,0 0 0,-3-3 0,-1 2 0,1-5 0,0 6 0,-1-3 0,1 3 0,0-3 0,-1 2 0,1-5 0,0 5 0,-1-5 0,1 3 0,-1-1 0,1-2 0,0 5 0,-1-5 0,1 3 0,0-4 0,-1 3 0,-4-3 0,3 4 0,-4-5 0,0 1 0,5 0 0,-5-1 0,0 4 0,5-1 0,-5 4 0,5-2 0,1 0 0,3 2 0,0-2 0,0 0 0,3 2 0,-3-2 0,1 3 0,1 0 0,-1 0 0,2-2 0,-3 1 0,0-2 0,-3 3 0,-1 0 0,1 0 0,0 0 0,-1 0 0,1 0 0,0 0 0,-1 3 0,1-2 0,-1 1 0,1-4 0,0-2 0,-1 0 0,1-2 0,0 2 0,-1 1 0,1 0 0,0 3 0,-1 0 0,1 0 0,0 0 0,-1 0 0,1 0 0,-6 0 0,5 0 0,-5-3 0,5 2 0,1-2 0,0 0 0,-6 2 0,-1-2 0,0 3 0,1 0 0,6 0 0,-1 0 0,1 0 0,0 0 0,-1 0 0,1 0 0,0 0 0,-1 0 0,1 0 0,0 0 0,-1 0 0,1 0 0,-1 0 0,1 0 0,3 0 0,0 3 0,0-2 0,3 5 0,-6-5 0,3 2 0,0-3 0,-3 0 0,6 0 0,-3 3 0,0-2 0,3 1 0,-3-2 0,4 3 0,-4-2 0,0 5 0,-1-5 0,-1 5 0,4-5 0,-1 4 0,2-1 0,0 0 0,-2 2 0,1-2 0,-4 2 0,4 1 0,-4 0 0,4-1 0,-4 1 0,7 0 0,-4 2 0,3-1 0,-5 1 0,1-2 0,-3 3 0,3-3 0,-4 3 0,1-4 0,3 4 0,0-3 0,3 3 0,1-3 0,-1-4 0,3 3 0,-2-2 0,6 3 0,-6-1 0,5 4 0,-5-3 0,2 3 0,-2-3 0,2-1 0,1 1 0,3 0 0,-3-1 0,2 1 0,-5 0 0,6 2 0,-3-1 0,3 1 0,0 1 0,0 0 0,0 1 0,0 1 0,0-1 0,0 2 0,0 1 0,3 4 0,1-3 0,1 4 0,1-6 0,-5 0 0,4 1 0,-4-1 0,5 0 0,-2 1 0,0-1 0,1 1 0,-4-4 0,5 0 0,-2-1 0,0 2 0,2 2 0,-3 0 0,4 1 0,0-1 0,2 0 0,-1 1 0,1-1 0,-2 0 0,3 1 0,-3-4 0,3 3 0,-1-3 0,-1 3 0,1 1 0,1-1 0,0 0 0,4 1 0,-1-1 0,0 0 0,1 1 0,-4-4 0,3 3 0,-3-6 0,-2 3 0,0-3 0,-1 2 0,3-1 0,1 1 0,1 1 0,-4-3 0,4 3 0,-4-3 0,4-1 0,-4 1 0,5 0 0,-3-1 0,3 1 0,1 0 0,-1-1 0,0 1 0,1 0 0,-1-1 0,0 1 0,1 0 0,-1-1 0,0 1 0,-2 0 0,7 0 0,-1 1 0,8 0 0,1 5 0,-1-8 0,-4 9 0,3-9 0,-4 6 0,0-4 0,4 2 0,-4 2 0,0-5 0,-1 4 0,-6-3 0,6 1 0,1-1 0,6 1 0,9-7 0,-7 6 0,7-2 0,-15 0 0,-1 1 0,0-5 0,-4 2 0,3 0 0,-4-2 0,-1 2 0,6-3 0,-4 0 0,9 0 0,-10 0 0,5 0 0,0 0 0,1 0 0,0-3 0,-1 2 0,-6-2 0,1 3 0,-1 0 0,6 0 0,-5-3 0,20 2 0,-17-4 0,17 0 0,-19 1 0,9-3 0,-4 2 0,0 0 0,-1 1 0,-5 4 0,4 0 0,-3 0 0,4 0 0,-6 0 0,0 0 0,1 0 0,-1 0 0,1 0 0,-4 0 0,3 0 0,-6 0 0,3 0 0,-4 0 0,4 0 0,0 0 0,4 3 0,-1-2 0,0 2 0,1-3 0,-1 0 0,0 0 0,1 3 0,-1-2 0,0 2 0,1-3 0,-1 0 0,0 0 0,1 0 0,-1 3 0,0-3 0,1 3 0,-1 0 0,1-2 0,-1 2 0,0-3 0,1 3 0,-1 1 0,0-1 0,1 0 0,-1-3 0,0 0 0,6 0 0,-4 0 0,4 0 0,-1 0 0,-3 0 0,4 0 0,-6 0 0,0 3 0,1-2 0,-4 2 0,3 0 0,-3-2 0,3 2 0,1-3 0,-1 0 0,1 3 0,-1-3 0,0 3 0,1 0 0,-1-2 0,0 2 0,1-3 0,-1 0 0,0 0 0,1 0 0,-1 3 0,0-2 0,1 2 0,-1 0 0,0-3 0,1 3 0,-1-3 0,0 0 0,1 0 0,5 0 0,-5 0 0,10 0 0,-9 0 0,4 0 0,-6 0 0,1 0 0,-1 0 0,0 3 0,1-2 0,-1 2 0,0-3 0,1 0 0,-1 0 0,-3 0 0,0 0 0,-3 0 0,2 0 0,2 0 0,2 0 0,-3 0 0,3 0 0,-6 0 0,3 0 0,-3 0 0,2 0 0,2 0 0,2 0 0,0 0 0,1 0 0,-1 0 0,0 0 0,1 0 0,-1 0 0,1 0 0,-1 0 0,0 0 0,1 0 0,-1 0 0,0 0 0,1-3 0,-1 2 0,0-2 0,-2 0 0,1 3 0,-4-3 0,4 3 0,-4-3 0,4 2 0,-1-5 0,2 2 0,0-2 0,6 2 0,-4-2 0,4 2 0,-6 1 0,0-3 0,1 2 0,-1-3 0,-3 4 0,3-3 0,-6 2 0,6 0 0,-6-2 0,6 3 0,-6-1 0,3-2 0,-3 5 0,-1-5 0,4 3 0,0-1 0,4-2 0,-1 2 0,1-2 0,-1 2 0,0 1 0,1 0 0,-1 2 0,-3-2 0,3 3 0,-3 0 0,1 0 0,-2 0 0,-2 0 0,3 0 0,0 0 0,3-3 0,-2 3 0,1-6 0,-4 2 0,1-3 0,-2 4 0,0-3 0,-1 2 0,1 0 0,0-2 0,-1 3 0,1-4 0,3 0 0,-3 3 0,3-4 0,-4 3 0,4-4 0,-2 2 0,4 3 0,-2-5 0,4 5 0,-4-6 0,3 6 0,-3-2 0,1 3 0,-2-4 0,1 0 0,-3 1 0,0-1 0,-1 0 0,-2 1 0,-1-1 0,3 0 0,-5 1 0,5-4 0,-2 3 0,-1-6 0,3 6 0,-1-11 0,-1 6 0,2-7 0,-5 6 0,5-1 0,-5 4 0,5-3 0,-5 3 0,4-3 0,-4-1 0,5 1 0,-5 0 0,5-1 0,-2 1 0,2 0 0,1-7 0,-3 6 0,-1-3 0,-1 5 0,-1 1 0,2 1 0,-3 0 0,0 4 0,0-1 0,0 0 0,0 1 0,-3-1 0,0-3 0,-7 0 0,2-4 0,-4 1 0,1 0 0,-2-1 0,0 4 0,-1-3 0,1 6 0,3-3 0,-3 1 0,6 1 0,-6-4 0,3 1 0,-1 1 0,2 0 0,2 4 0,0-1 0,-2-3 0,-2 0 0,1 0 0,-3-3 0,6 3 0,-6-4 0,3 4 0,-3-3 0,2 6 0,-1-6 0,1 3 0,-2-1 0,2-1 0,-1 4 0,4-1 0,-4-1 0,4 3 0,-1-6 0,-1 9 0,3-8 0,-3 7 0,3-1 0,-2-3 0,-2 4 0,-2-4 0,0 2 0,-1 0 0,4 1 0,0-1 0,1 0 0,-2 1 0,1-1 0,0 3 0,1 1 0,1 0 0,-4 3 0,1-6 0,-2 5 0,0-2 0,-1 3 0,1 0 0,0-3 0,-1 2 0,1-2 0,-1 3 0,1 0 0,0 0 0,-1 0 0,1 0 0,0 0 0,-1 0 0,1-3 0,0 3 0,-1-3 0,4 3 0,-3 0 0,3-3 0,-3-1 0,-1 0 0,1-2 0,-6 6 0,-1-3 0,-5 3 0,-1-4 0,1 3 0,4-3 0,3 4 0,4 0 0,1 0 0,0 0 0,-1 0 0,4 0 0,0 0 0,4 0 0,-1 0 0,0 0 0,1 0 0,-4 0 0,3 0 0,-6 0 0,3 0 0,-4 0 0,1 0 0,-6 0 0,-1 0 0,0 0 0,-4 4 0,9-3 0,-9 6 0,9-6 0,-4 3 0,6-1 0,0-2 0,-1 2 0,4-3 0,0 0 0,4 0 0,-1 0 0,0 0 0,1 0 0,-4 0 0,3 0 0,-6 0 0,3 0 0,-4 0 0,1 0 0,0 3 0,-1-2 0,1 2 0,0-1 0,-6-1 0,4 5 0,-9-5 0,9 2 0,-4-3 0,6 0 0,0 0 0,2-3 0,-1 2 0,1-2 0,-2 3 0,3 0 0,-3 0 0,3 0 0,-4 0 0,1 0 0,0 0 0,-1-3 0,1 2 0,0-4 0,-1 4 0,1-2 0,0 3 0,-1 0 0,1 0 0,-1 3 0,1-2 0,3 2 0,-3-3 0,3 2 0,-1-1 0,-1 2 0,1-3 0,-2 0 0,0 0 0,-1 0 0,1 0 0,0 0 0,-1 0 0,4 0 0,-3 0 0,3 0 0,-3 3 0,-1-2 0,1 2 0,0-3 0,-1 0 0,1 0 0,0 3 0,-1-2 0,1 2 0,-1-3 0,4 2 0,0-1 0,1 2 0,-2-3 0,-2 3 0,0-2 0,-1 2 0,1-3 0,0 0 0,-1-3 0,1 2 0,0-2 0,-1 3 0,1-3 0,0 0 0,-1-1 0,1-2 0,0 5 0,-1-2 0,1 3 0,3 0 0,-3 0 0,3-3 0,-4 2 0,1-1 0,-1 2 0,1 0 0,-6-4 0,-1 3 0,-5-3 0,5 4 0,-14 0 0,11 0 0,-7-3 0,12 2 0,4-2 0,1 3 0,-1 0 0,1 0 0,3 0 0,-3 0 0,3 0 0,-4 0 0,1 0 0,0 0 0,-1 0 0,1 0 0,0 3 0,-1-2 0,1 2 0,0-3 0,-1 0 0,4-3 0,-3 2 0,6-2 0,-6 0 0,6 3 0,-6-3 0,6 3 0,-6-3 0,3 2 0,-3-2 0,-1 0 0,1 2 0,2-2 0,-1 0 0,4 3 0,-1-3 0,2 3 0,0 0 0,1 0 0,-4-3 0,3 2 0,-6-5 0,3 5 0,-4-5 0,1 3 0,0-1 0,-1-2 0,1 5 0,0-2 0,-1 3 0,1-3 0,0 3 0,-1-3 0,1 3 0,0 0 0,-1 0 0,1 0 0,0 0 0,-1 3 0,1-3 0,-1 3 0,1-3 0,0 3 0,2-2 0,-1 2 0,4-3 0,-4 3 0,1-2 0,1 5 0,-3-6 0,3 6 0,-3-5 0,-1 5 0,1-5 0,0 5 0,-1 0 0,1 2 0,0 1 0,-1-2 0,1 0 0,0-1 0,-1-2 0,1 2 0,0-2 0,2 2 0,1-2 0,4 2 0,-1-2 0,0-1 0,1 3 0,-4-5 0,6 5 0,-5-2 0,5-1 0,-3 3 0,1-2 0,-1 3 0,0-4 0,1 3 0,-1-2 0,0 3 0,4-1 0,-3-2 0,5 2 0,-5-2 0,5 2 0,-5 1 0,3 3 0,-4 0 0,0 4 0,1-1 0,-1 0 0,0 1 0,1-1 0,2 0 0,-2 1 0,5-1 0,-5 0 0,3 1 0,-1-1 0,-2 0 0,5-2 0,-2-2 0,3-2 0,0-6 0,3-11 0,1 1 0,6-9 0,-3 7 0,6-2 0,-3 0 0,3-1 0,1 1 0,-1 0 0,0 2 0,1 2 0,-1-1 0,0 0 0,1-1 0,-1 2 0,0-1 0,1 2 0,-1 2 0,-2 0 0,-2 2 0,1-3 0,-3 1 0,6 2 0,-3 1 0,4 0 0,-1 2 0,6-5 0,1 5 0,15-14 0,-12 13 0,5-12 0,-15 13 0,1-4 0,-1 4 0,1-2 0,-4 3 0,0 0 0,-4 0 0,1 0 0,3 0 0,0-3 0,3 2 0,1-5 0,-1 3 0,0-1 0,1 1 0,-1 0 0,-3 2 0,0-2 0,-3 3 0,-7 0 0,-6 0 0,-5 3 0,-6 1 0,4 5 0,0-1 0,-1 4 0,1-4 0,0 5 0,-1-3 0,1 0 0,0 3 0,-1-6 0,4 0 0,3-1 0,1-5 0,11 2 0,25-16 0,14-2 0,26-13 0,-1 0 0,-19 13 0,-10 0 0,-21 11 0,-9 0 0,-6 1 0,-32-2 0,6 4 0,-22-5 0,9 12 0,-3 0 0,-10 1 0,11 6 0,7-9 0,11 5 0,6 0 0,-1-5 0,1 6 0,3-7 0,0 0 0,9-6 0,43-21 0,-24 15 0,24-15 0,-46 24 0,-6 0 0,-4 3 0,-14-2 0,-14 8 0,-8-7 0,-17 16 0,7-9 0,-9 12 0,-1-14 0,20 3 0,11-9 0,20 6 0,14-6 0,6 2 0,15-3 0,4-4 0,15 3 0,13-9 0,12 8 0,9-10 0,-9 11 0,-13-9 0,-17 6 0,-11-1 0,-15 2 0,-20 8 0,-23 3 0,-30 12 0,-3-4 0,-7 5 0,9-7 0,11-1 0,19-5 0,16-3 0,23-5 0,5 0 0,3-3 0,3 2 0,-10-2 0,-6 6 0,-2-2 0,-8 5 0,6-2 0,-4 2 0,1 1 0,3-3 0,0 2 0,3-6 0,3 6 0,-1-2 0,4 3 0,-2 2 0,3-1 0,0 4 0,0-1 0,0-1 0,0 3 0,0-3 0,0 3 0,0 1 0,3-1 0,1 6 0,3-4 0,1 3 0,-2-4 0,4-1 0,-3 0 0,6 1 0,-3-1 0,4-3 0,-1 3 0,0-3 0,1 4 0,-1 2 0,-2-8 0,-2 1 0,-2-9 0,-3-3 0,1-3 0,-1-5 0,0-2 0,-1-6 0,0 4 0,-2-3 0,5 4 0,-3 1 0,5-6 0,2 4 0,2-9 0,4 4 0,-1 0 0,0 1 0,-2 6 0,1 0 0,14-5 0,14-3 0,18-5 0,10-2 0,-1 0 0,10 13 0,-7 2 0,-12 13 0,-15 0 0,-25 3 0,-1-2 0,-9 2 0,-6 0 0,-5 1 0,-9 5 0,-5 3 0,-35 10 0,17-4 0,-31 8 0,26-5 0,0 0 0,3-1 0,10-3 0,-1 0 0,6-2 0,4-3 0,7-2 0,5-1 0,1-1 0,3 1 0,0-2 0,0 0 0,0-1 0,0 1 0,7-26 0,2 4 0,7-22 0,-1 17 0,2-4 0,-6 9 0,3-4 0,-4 6 0,-2 0 0,1 2 0,-9 2 0,0 5 0,-3 4 0,-7 4 0,-15 5 0,-17 7 0,-8 3 0,-27 10 0,5-2 0,10-2 0,7-2 0,35-8 0,1 0 0,9-2 0,0-2 0,9-7 0,11-11 0,2-4 0,7-6 0,-6 4 0,1 0 0,-1-1 0,0 1 0,-2 0 0,1-1 0,-7 4 0,4 0 0,-8 10 0,-7 6 0,-8 7 0,-9 5 0,-12 2 0,7-2 0,-2-3 0,11-3 0,9-9 0,6-3 0,8-6 0,6-5 0,19-7 0,3-1 0,25-6 0,-7 1 0,7 3 0,-19 6 0,-3 5 0,-14 5 0,-6-2 0,-8 9 0,-7-1 0,-7 9 0,-3 0 0,-5 9 0,1-4 0,-1 3 0,2-4 0,0-1 0,-1 0 0,-1 6 0,4-4 0,0 4 0,7-6 0,1-3 0,3 3 0,3-3 0,-2 4 0,5-1 0,1 0 0,3 1 0,3-1 0,1-3 0,-4 3 0,0-5 0,-6 1 0,2-2 0,-6-1 0,6 4 0,-2-2 0,3 4 0,2-1 0,2 2 0,2 0 0,0 1 0,1-1 0,-1 0 0,0 1 0,1-1 0,-1 0 0,0-2 0,-2-2 0,1-2 0,-1 3 0,2-3 0,0 3 0,1-4 0,-1 1 0,0 0 0,1-1 0,-1 1 0,-2 0 0,1-1 0,-4 1 0,4 0 0,-1-1 0,2 1 0,-3 0 0,0-1 0,-3 4 0,2-2 0,2 1 0,2-2 0,0-1 0,1 4 0,-1-2 0,0 1 0,1 1 0,-1-3 0,0 3 0,1-6 0,-10-1 0,-2-3 0,-26-11 0,-6-2 0,-37-7 0,5-5 0,-17 3 0,9-6 0,11 2 0,11 4 0,18 3 0,12 7 0,7 3 0,5-1 0,0 0 0,2-4 0,-3 1 0,1 0 0,-4-1 0,3 1 0,-8-6 0,7 5 0,-7-11 0,7 11 0,-3-2 0,7 6 0,1 4 0,3-1 0,0 0 0,0 1 0,-3-1 0,2 0 0,-2 6 0,9 5 0,2 7 0,2 2 0,3 0 0,-6 1 0,3-4 0,-7 3 0,3-3 0,-5 0 0,2-6 0,-10-19 0,2-4 0,-6-7 0,1 8 0,2 4 0,1 1 0,2 0 0,4 2 0,-2 1 0,0 7 0,2-3 0,2 19 0,0-1 0,6 11 0,-3 2 0,0-11 0,0 2 0,-4-6 0,0-10 0,3 6 0,4-3 0,3 8 0,3 2 0,1 0 0,-1 1 0,2 5 0,-1-5 0,1 5 0,-2-6 0,-3 1 0,5 4 0,-5-3 0,2 4 0,1-6 0,-6 1 0,6-1 0,-6 0 0,6 1 0,-6-1 0,6 0 0,-3 1 0,4-4 0,-1 3 0,0-3 0,1 3 0,-1-2 0,1-2 0,-1 1 0,0-3 0,1 3 0,-1-3 0,0-4 0,1 3 0,-1-5 0,0 2 0,1 0 0,-4 1 0,3 0 0,-3 1 0,3 2 0,6 1 0,-4 5 0,4-5 0,-1 7 0,2-7 0,6 8 0,-6-7 0,-1 2 0,-6-1 0,1-3 0,-1 6 0,0-6 0,1 3 0,-1-3 0,0 2 0,1-4 0,-1 4 0,0-6 0,6 5 0,1-4 0,0 2 0,4-5 0,-9 2 0,4-3 0,-6 3 0,1 1 0,-1 0 0,0-1 0,-2-3 0,-2 0 0,-2 0 0,-3-3 0,-4-1 0,-4-3 0,-6 0 0,-15-7 0,-8 3 0,-4-8 0,-18 6 0,5-3 0,-10 3 0,3 1 0,10 0 0,9-2 0,8 3 0,11 3 0,9 2 0,0 2 0,1-2 0,1-1 0,-1 0 0,2 1 0,9 2 0,37 1 0,18 3 0,34 7 0,-9 1 0,7 7 0,-42-7 0,1-2 0,-38-3 0,-6-2 0,-13 2 0,-28-9 0,-3 4 0,-27-4 0,-2-1 0,-13 6 0,0-6 0,23 7 0,19 0 0,24 0 0,13 0 0,31 0 0,24 0 0,39 0 0,-35-1 0,2 2 0,4 6 0,2 1 0,4-2 0,0-1 0,0 4 0,0-1 0,1-3 0,-2-2 0,-8-3 0,-2 0 0,35 0 0,-40 0 0,-33 0 0,-19 0 0,-14 3 0,0 1 0,-8 3 0,2 1 0,-15 2 0,-3-5 0,-9 5 0,9-8 0,8 6 0,11-7 0,9 2 0,9-3 0,11 0 0,40 0 0,22 0 0,-13 0 0,5 0 0,0 0 0,1 0 0,4 0 0,-2 0 0,-13 0 0,-4 0 0,19-4 0,-29 3 0,-30-3 0,-11 4 0,-9 0 0,-29 0 0,-15 0 0,-28 0 0,32 0 0,-1 0 0,-43 7 0,43-6 0,1 0 0,-22 5 0,20-6 0,24 0 0,23 0 0,3 0 0,27 0 0,24 0 0,23 0 0,-18-3 0,3-1 0,-4-1 0,0 1 0,5 0 0,-2-2 0,35-7 0,-36 9 0,-26-6 0,-35-2 0,-31 1 0,-22-4 0,-23 7 0,-10 1 0,1 14 0,0-6 0,9 0 0,22-3 0,21-4 0,20 6 0,8 0 0,16 0 0,16-10 0,27 7 0,11-20 0,11 20 0,-1-9 0,-19 8 0,-10 3 0,-24-3 0,-13 4 0,-4 0 0,-33 6 0,-27-4 0,11 4 0,-4 2 0,-4-4 0,0 1 0,-1 3 0,4 0 0,-27 1 0,30 1 0,24-10 0,14 3 0,10 0 0,5 1 0,24 0 0,27-1 0,40-3 0,-36 0 0,4 0 0,12-1 0,2 2 0,-9 2 0,-2 1 0,1-3 0,-4 0 0,22 6 0,-30-7 0,-30-3 0,-19 2 0,-6-2 0,-4 3 0,0 0 0,-2 3 0,-2-2 0,-2 5 0,-1-2 0,1 2 0,0-2 0,2-1 0,5 0 0,6-2 0,22 2 0,17-3 0,30 0 0,13 0 0,-1 6 0,-1-5 0,-36 5 0,-8-6 0,-36 0 0,-27 7 0,3 2 0,-14 3 0,23-4 0,11-5 0,13 1 0,18-3 0,20 3 0,-12-1 0,3-3 0,-33 3 0,-6-3 0,-15 4 0,2 0 0,-5 4 0,5-2 0,4-2 0,6 2 0,5-2 0,24 5 0,14-5 0,21 1 0,9-5 0,-9 0 0,-13 0 0,-20 0 0,-12 0 0,-14 0 0,-11-6 0,-1 5 0,-9-5 0,7 6 0,0 0 0,-1 0 0,1-3 0,3 2 0,6-2 0,23-2 0,30 4 0,22-5 0,21 6 0,-10 0 0,-23 0 0,-19 0 0,-30 0 0,-36-6 0,-25-2 0,-31 0 0,10 1 0,15 11 0,27-3 0,11 3 0,15-7 0,5-1 0,14-3 0,35-4 0,12-1 0,-13 7 0,3 1 0,5-3 0,0 0 0,1-1 0,0-1 0,0-2 0,-2-2 0,26-10 0,-30 5 0,-33 12 0,-25 10 0,-21-2 0,-20 18 0,-3-17 0,-8 15 0,26-14 0,4 2 0,23-6 0,11-8 0,21-2 0,21-11 0,11 6 0,11-11 0,-1 10 0,-9 2 0,-18 5 0,-13 9 0,-25-3 0,-10 3 0,-21-6 0,-21 5 0,-21-4 0,-13 18 0,28-4 0,-3 1 0,-1 2 0,0 1 0,0-4 0,0-1 0,0 0 0,4-2 0,-17-4 0,19 7 0,23-5 0,22 3 0,4-1 0,10-2 0,3-1 0,-24-3 0,-36-7 0,-44 5 0,28 2 0,-4 1 0,-8 2 0,-2 4 0,-5 5 0,-1 2 0,0-5 0,2 1 0,2 6 0,5 2 0,16-6 0,6-1 0,-19 11 0,38-9 0,33-7 0,6-6 0,13 3 0,14-3 0,27 7 0,15-5 0,20 5 0,-1-14 0,-40 6 0,0 0 0,42-12 0,-41 12 0,-2 0 0,22-11 0,-21 8 0,-22-2 0,-25 3 0,-4 6 0,-11 0 0,-2 4 0,0-3 0,2-1 0,8-3 0,12-4 0,18 3 0,30-10 0,15 3 0,-23 0 0,3 0 0,0 3 0,0 2 0,0-2 0,0 2 0,0 3 0,-3 0 0,8-3 0,-12 3 0,-38-6 0,-7 2 0,-32-6 0,-19-8 0,-31 9 0,-10-5 0,1 14 0,9 6 0,13-4 0,21 4 0,19-6 0,13 0 0,12 0 0,13-4 0,38-4 0,5-3 0,47 2 0,-48 9 0,2 2 0,9 2 0,2 1 0,4 4 0,0-1 0,-5-2 0,0-2 0,0-3 0,-2-2 0,23-6 0,-22-2 0,-43 4 0,-19 5 0,-46 0 0,-10 0 0,-26 0 0,13 0 0,21 0 0,18 0 0,14 0 0,13 0 0,22-5 0,20 4 0,40-12 0,15-3 0,-42 4 0,0-1 0,4-3 0,-1 0 0,39-8 0,-12-2 0,-30 13 0,-27 2 0,-21 8 0,-5 3 0,-8 0 0,-2 0 0,-2 3 0,0 1 0,-1 2 0,1 1 0,0 0 0,2-1 0,2-2 0,5 2 0,4-8 0,7-2 0,18-6 0,-2-5 0,12 4 0,-15-3 0,-1 6 0,-12-2 0,-1 4 0,-6-1 0,-6-3 0,-1 3 0,-7 0 0,-4 4 0,3 3 0,-4 0 0,6 0 0,2 0 0,8 0 0,6-6 0,8-1 0,2-7 0,-2 1 0,-2 0 0,-5 2 0,-1 2 0,-3 2 0,11-4 0,-2 0 0,10-4 0,-9 2 0,-3-1 0,-4 1 0,-9 0 0,-2-1 0,-5 1 0,-6 2 0,-1 0 0,-5 3 0,5 6 0,4 2 0,6 6 0,9-2 0,2 2 0,6-5 0,2 2 0,7-7 0,-1 0 0,9-4 0,-9-2 0,1 2 0,-10-5 0,0 9 0,-2-2 0,6 6 0,0 0 0,0 0 0,0 0 0,-9 0 0,-10 7 0,-22 14 0,-11 9 0,0 1 0,3-3 0,19-13 0,10-5 0,11-8 0,9-8 0,3-5 0,1-2 0,-4 3 0,0-3 0,-7 6 0,0-3 0,-3 0 0,0 3 0,0-3 0,-3 7 0,0 0 0,-1 0 0,7-4 0,4-3 0,4-4 0,-2 1 0,-5 0 0,-1 2 0,-3 2 0,-3 2 0,-1 3 0,-5 1 0,-2 3 0,-2 0 0,0 0 0,2 0 0,8-3 0,6-3 0,8-2 0,-1-4 0,-3 4 0,-4-1 0,-6-1 0,2 2 0,-8-4 0,5 7 0,-6-1 0,3 6 0,1 0 0,11-8 0,-3 2 0,11-6 0,-10 5 0,-3 0 0,-3 1 0,-12-2 0,3 1 0,-7 0 0,6 3 0,-1 1 0,4 3 0,9-3 0,6 0 0,8-7 0,-3 3 0,3-3 0,-11 6 0,0 1 0,-12 6 0,3-2 0,3 2 0,14-12 0,2 4 0,7-8 0,-9 7 0,-3-1 0,-7 0 0,-32-3 0,-19-1 0,-31 3 0,1 8 0,-8 15 0,36-6 0,4 5 0,39-14 0,26-11 0,13-2 0,19-11 0,-16 8 0,-6 2 0,-17 10 0,-8 1 0,-11 3 0,-2 0 0,-4 0 0,7 0 0,8 0 0,7-6 0,6 2 0,4-3 0,-12 4 0,2 0 0,-21 2 0,1-2 0,-11 3 0,4 0 0,3 0 0,13-2 0,6-5 0,9-4 0,4 1 0,-7 0 0,-1 4 0,-9 2 0,-19-4 0,-17 6 0,-1-3 0,-15 5 0,33 0 0,-4 3 0,22-2 0,43-5 0,5 2 0,35-17 0,-29 12 0,-13-9 0,-22 12 0,-18 4 0,-7 6 0,-5 2 0,-1 1 0,6-5 0,9-1 0,11 1 0,7-3 0,8 3 0,1-4 0,-15 0 0,-3 0 0,-18 5 0,3 0 0,0 8 0,4-6 0,6 0 0,4-1 0,3-6 0,3 3 0,-2-3 0,-8 3 0,-3 1 0,-10 6 0,0-3 0,2 3 0,-1-7 0,9 3 0,0-2 0,6 0 0,10-1 0,-1-3 0,3 0 0,-4-3 0,-1 2 0,-2-2 0,-8 6 0,-6 4 0,-13 5 0,1 1 0,-4 2 0,9-1 0,0-4 0,10-3 0,3-1 0,8-6 0,2 3 0,0-3 0,1 0 0,-10 3 0,-2 1 0,-8 3 0,2-1 0,1 1 0,6-3 0,1-1 0,2 0 0,1-3 0,0 3 0,-1-3 0,1 0 0,-3 3 0,-1 1 0,-3 6 0,3 0 0,0 3 0,4 1 0,0-1 0,2 1 0,2-1 0,2 0 0,0 1 0,6 1 0,11 3 0,8 3 0,0-1 0,-9-4 0,-19-8 0,-5-2 0,-8-2 0,6-1 0,1 0 0,-12-8 0,5 0 0,-16-8 0,9 3 0,-3-3 0,-10-11 0,1 7 0,-12-17 0,-6-2 0,-13-4 0,-10-8 0,-17 4 0,-1 7 0,-11 0 0,1 7 0,9 6 0,23 9 0,19 9 0,24 6 0,12-3 0,8-3 0,12-6 0,-1 1 0,3-1 0,-13 9 0,-11 0 0,-6 3 0,-7 0 0,6 3 0,2-2 0,8 1 0,12-9 0,18 0 0,20-14 0,-7 8 0,5-4 0,-27 10 0,-3 2 0,-15 2 0,-38-4 0,-16 6 0,-37 7 0,-1 5 0,20 14 0,5-10 0,35-3 0,7-4 0,18-10 0,10 1 0,4-2 0,7-3 0,-4 5 0,-6-2 0,-39 3 0,-18 7 0,-34 1 0,32-6 0,-1-3 0,-6-3 0,-3-3 0,-18-5 0,-2-4 0,8-1 0,1 0 0,6 6 0,4 1 0,-24-5 0,48 15 0,20-3 0,37-3 0,31-5 0,26 4 0,-19 3 0,5 2 0,14 4 0,2 4 0,-3 2 0,1 1 0,11-4 0,0 2 0,-9 4 0,-2 1 0,-3-7 0,0-1 0,2 1 0,-6 0 0,20 3 0,-29-5 0,-55-3 0,-42-4 0,-40 3 0,25-10 0,-5 0 0,-11 5 0,-2 0 0,5-6 0,0 0 0,-5 2 0,2 2 0,13 3 0,2 1 0,4 0 0,4 0 0,-5 4 0,19 0 0,34 0 0,30 0 0,6 0 0,42 7 0,15 10 0,-40-9 0,2 2 0,-1 4 0,-2 1 0,38 1 0,-44-2 0,-10-7 0,-31-7 0,-43-14 0,-34-4 0,17 1 0,-5 1 0,-6 2 0,-2 2 0,2 1 0,-2 5 0,-3 8 0,-2 4 0,5-2 0,0 3 0,4 5 0,4 0 0,-31 3 0,35-3 0,30-3 0,21-4 0,45-2 0,18-10 0,-8-1 0,3 0 0,42-3 0,-12-3 0,-30 14 0,-33 0 0,-54-7 0,-19 5 0,1 2 0,-5 1 0,-4 3 0,-2 2 0,-14-2 0,-3 1 0,-9 3 0,0 0 0,7-3 0,3 0 0,-1 3 0,6 1 0,-19 1 0,32 0 0,42-9 0,26 2 0,31-3 0,23 0 0,21 0 0,-30-4 0,0 0 0,43 2 0,-22-5 0,-23 7 0,-39 0 0,-11 0 0,-34-6 0,-19 5 0,-28-6 0,-9 7 0,40-3 0,0-1 0,-33 2 0,14-9 0,34 7 0,35 0 0,51-6 0,35 8 0,-19-8 0,4-3 0,-1 3 0,0 1 0,-4 0 0,-4-1 0,-7-2 0,-6 2 0,6 9 0,-33-5 0,-99 6 0,-4 0 0,6 3 0,-3 1 0,15 0 0,2 2 0,4 2 0,0 0 0,1-3 0,3-1 0,-18 3 0,20-7 0,32-3 0,56-5 0,8-2 0,35-5 0,-10 7 0,-24 2 0,-10 6 0,-31 0 0,-52 7 0,-18 2 0,10-1 0,-2 1 0,6-1 0,0-1 0,1-2 0,1-1 0,-32 3 0,13-7 0,26 0 0,24 0 0,44-6 0,17-2 0,18 1 0,-18-3 0,-17 10 0,-15-3 0,-12 3 0,-37 13 0,-8-3 0,-42 18 0,27-13 0,4 8 0,28-13 0,21-2 0,9 1 0,45 6 0,12 1 0,-8-7 0,3-3 0,5 0 0,0-5 0,6-8 0,0-1 0,6 7 0,-2-2 0,30-17 0,-28 19 0,-48-8 0,-21 9 0,-3 0 0,-51 0 0,-3 10 0,8-6 0,-3 1 0,-39 17 0,9-6 0,28 2 0,15-8 0,38-6 0,8 2 0,13-5 0,5-1 0,-5-1 0,-4-5 0,-15 5 0,-21 3 0,-32-1 0,-19 5 0,-11-6 0,3 6 0,34-2 0,10 3 0,31-4 0,8-3 0,12 0 0,-2 0 0,11-4 0,-5 0 0,0-1 0,-4 1 0,-13 4 0,-18 4 0,2 0 0,-12 3 0,21-3 0,39-1 0,19-3 0,-5-3 0,3-1 0,42 2 0,-42-4 0,-2-2 0,22-4 0,-24 2 0,-32-3 0,-55 5 0,-18 4 0,4-3 0,-5-1 0,-38 0 0,44 3 0,2 0 0,-29-1 0,35 6 0,8 0 0,33 0 0,3-3 0,10-1 0,0-3 0,4-2 0,-1 1 0,-3-1 0,0 5 0,-3-2 0,-1 2 0,19-5 0,24-2 0,23 4 0,-23 0 0,3 0 0,0 7 0,0-1 0,10-10 0,0-1 0,-4 3 0,0 0 0,4-1 0,0 1 0,-10 1 0,-1 2 0,1 2 0,-2 1 0,31-5 0,-1-6 0,-1-1 0,2-6 0,1 11 0,7-17 0,3 16 0,-41 3 0,2 1 0,-1 0 0,-1 0 0,1 0 0,-2-2 0,22-11 0,-5-7 0,-35 8 0,-7 4 0,-15 5 0,-12 9 0,-28 5 0,-24 8 0,-37-5 0,39-3 0,0-1 0,0 0 0,0 1 0,0 3 0,3 1 0,-33 15 0,22 1 0,21-4 0,26-8 0,13-2 0,32 6 0,22 3 0,38 4 0,-36-7 0,2-1 0,-5-3 0,0 0 0,8 2 0,-1-2 0,34 3 0,-12-2 0,-33-12 0,-30 5 0,-23-6 0,-12 0 0,-23 0 0,-21 0 0,11 0 0,-4 0 0,-4 0 0,-2 0 0,-9-4 0,0 0 0,9 3 0,2 0 0,4-3 0,5 1 0,-12 3 0,23 0 0,28 0 0,38 12 0,32 5 0,33 14 0,-29-14 0,3 0 0,1-3 0,1-2 0,4-3 0,0-1 0,0 1 0,-2-2 0,-13-6 0,-2 0 0,2 3 0,-6-1 0,3-6 0,-11 2 0,-41-2 0,-13 0 0,-37 2 0,-16-3 0,8 3 0,-4 2 0,1 2 0,-2 1 0,-4 1 0,0 0 0,0-1 0,2 1 0,-23 2 0,22-7 0,43 3 0,54 5 0,9 2 0,45-1 0,3-3 0,-36-6 0,1 0 0,2 0 0,-1 0 0,-1 0 0,-1 0 0,36 0 0,-38 0 0,-27 0 0,-94 0 0,2 0 0,-3 0 0,-6 0 0,16 0 0,0 0 0,-10-3 0,0-2 0,-1 1 0,2-1 0,7 1 0,4-1 0,-26-7 0,35 11 0,38-3 0,57 12 0,28 1 0,-15-4 0,5-1 0,1-3 0,2-2 0,-1-3 0,0-1 0,0 0 0,0 0 0,0 1 0,0 1 0,0 2 0,0 2 0,-8-2 0,-4 2 0,26 2 0,-36-2 0,-37 3 0,-58-4 0,-8-7 0,6 6 0,-1 1 0,-20-7 0,15 7 0,27 0 0,14 0 0,13 0 0,31 0 0,24 0 0,-4 0 0,5 0 0,4 0 0,2 0 0,9-1 0,0 2 0,2 6 0,-4 1 0,31-4 0,-25 14 0,-47-17 0,-21 5 0,-5-3 0,-9 7 0,0-6 0,-3 5 0,-1-8 0,1 2 0,3-3 0,6 0 0,16 0 0,16 5 0,12-3 0,-2 10 0,7-4 0,-7 6 0,0 0 0,-9-4 0,-13-2 0,-15-5 0,-40-3 0,-18-13 0,-34 3 0,-1-6 0,1 10 0,9 6 0,22-4 0,24 3 0,27-3 0,37 4 0,4-5 0,16 4 0,-13-9 0,-15 10 0,-4-4 0,-7 4 0,-8 3 0,-2 0 0,4 1 0,6 7 0,12-9 0,14 5 0,-7-3 0,-1-3 0,-15 6 0,-12-4 0,-4 4 0,-3 3 0,4-3 0,3 0 0,12-1 0,5-1 0,0 0 0,-2-1 0,-11-1 0,-4 0 0,-4 4 0,-5 0 0,-2 2 0,-2-1 0,2 1 0,5-2 0,3 0 0,3 2 0,3-4 0,0 7 0,7-5 0,0 6 0,9 2 0,21-1 0,10 2 0,9-3 0,8 0 0,-32-6 0,1 2 0,-33-5 0,-1 6 0,-7-3 0,7 6 0,-4-6 0,10 3 0,0-1 0,11 0 0,-5-3 0,20 4 0,-17-9 0,12 4 0,-16-5 0,-8 3 0,0 4 0,-11 3 0,2 3 0,1 1 0,0-1 0,3 1 0,6-1 0,1 0 0,3 1 0,0-1 0,0-3 0,-6 0 0,2-3 0,-6 2 0,0-1 0,0 4 0,0-1 0,0 2 0,0 0 0,0 1 0,0-1 0,0 0 0,0-2 0,0 1 0,-3-1 0,2 2 0,-5 0 0,6 1 0,-6-1 0,5-2 0,-8-2 0,5-2 0,-6-1 0,3 4 0,1 1 0,-1-1 0,-3 3 0,3-6 0,-3 6 0,1-6 0,-2 6 0,-2-6 0,-1 6 0,4-6 0,-2 6 0,1-6 0,1 0 0,-3-4 0,3 0 0,-4-3 0,1 3 0,0-3 0,-6 4 0,-11-3 0,-8 8 0,1-8 0,1 5 0,11-3 0,-1 2 0,6 0 0,-4-1 0,9-4 0,-9 0 0,-6 5 0,-7 2 0,-11 10 0,-9-3 0,-3-2 0,0-1 0,3-4 0,20 0 0,1 2 0,11-8 0,-1 6 0,6-6 0,1 6 0,6-6 0,0 4 0,-1-4 0,4 5 0,6-5 0,33-4 0,32-6 0,33-6 0,-37 7 0,0-1 0,-4-2 0,-2 0 0,30-5 0,-23 1 0,-31 7 0,-27 7 0,-40 12 0,-22-1 0,-30 5 0,1-1 0,-1-13 0,11 12 0,11-11 0,28 4 0,20-3 0,19-5 0,36-10 0,9-7 0,39-12 0,0 8 0,11 1 0,-38 11 0,3-1 0,1-1 0,0 0 0,5-4 0,0 1 0,-5 5 0,-2 3 0,-4 0 0,-3 2 0,23 6 0,-20 0 0,-23 0 0,-25 0 0,-20 0 0,-23 6 0,-31 9 0,22-7 0,-5 1 0,-8 3 0,-4-1 0,-13-5 0,-2-2 0,-1 0 0,1 0 0,0-4 0,2 0 0,8 0 0,4 0 0,6-4 0,6 1 0,-18 1 0,22-5 0,41 4 0,15-1 0,11-4 0,8 3 0,30 2 0,-2 9 0,36-5 0,-8 5 0,-19-6 0,-12 0 0,-34 0 0,-13 0 0,-33 0 0,-22 0 0,-31 0 0,33 0 0,-1 0 0,-5 0 0,-2 0 0,-4 4 0,-2 0 0,-4-3 0,0 0 0,4 3 0,2-1 0,0-3 0,0 0 0,5 4 0,0 0 0,0 0 0,1 1 0,-38 10 0,24-6 0,33-3 0,28-6 0,13 0 0,6-3 0,4 2 0,5-2 0,1-1 0,5 0 0,-5-1 0,-1-2 0,-9 6 0,-9-1 0,-40 2 0,-28 0 0,12-1 0,-3 2 0,0 2 0,-1 1 0,2 0 0,1 0 0,-36 5 0,32-2 0,21-4 0,29-2 0,16 2 0,41-17 0,15-3 0,-13 8 0,3 1 0,42-5 0,-42 9 0,-3 1 0,8 1 0,-9-5 0,-41 5 0,-4 1 0,-15-6 0,-34 6 0,-16-3 0,-30-2 0,11 4 0,1-5 0,31 7 0,9 3 0,24-2 0,12 2 0,23-3 0,30 0 0,23 7 0,-17-7 0,1 1 0,41 6 0,-46-7 0,-1 0 0,20 0 0,-31 0 0,-20 0 0,-20 0 0,-34 0 0,-16 0 0,-41 0 0,-2 0 0,39-1 0,-1 2 0,-38 13 0,3-11 0,31 10 0,23-13 0,28 0 0,13 0 0,22 0 0,25 0 0,21 0 0,20 0 0,-1 0 0,1 0 0,-21 0 0,-19-3 0,-26 3 0,-25-3 0,-21 3 0,-32 0 0,-20 0 0,-19 7 0,19-6 0,20 9 0,27-9 0,21 2 0,32-3 0,24 0 0,39-8 0,3 7 0,-38-7 0,0 1 0,-5 5 0,1 2 0,5 0 0,0 0 0,-4 0 0,-2 2 0,40 12 0,-11 0 0,-36-5 0,-6 3 0,-33-9 0,-6-2 0,-15 6 0,-4-3 0,-15 6 0,-13-5 0,-1 1 0,1-6 0,18 0 0,14 0 0,13 0 0,41 0 0,16 0 0,-6 0 0,5 0 0,4-4 0,0 0 0,1 3 0,0 0 0,5-3 0,-2 1 0,23 3 0,-17 0 0,-37 0 0,-20 0 0,-8 0 0,-17 3 0,3 0 0,-8 1 0,7 2 0,0-5 0,-1 2 0,10-3 0,2-3 0,46 2 0,20-2 0,-10 3 0,5 0 0,4 0 0,1 0 0,-1 4 0,0-1 0,-5-2 0,-3 0 0,27 6 0,-33-7 0,-30 0 0,-23 0 0,-41 0 0,-22 0 0,8 0 0,-5 0 0,0 3 0,-1 2 0,-3-2 0,0 3 0,9 5 0,5 1 0,-18 2 0,25 1 0,38-12 0,13-5 0,6-2 0,19-10 0,13 2 0,27-7 0,13 4 0,-1 1 0,-21 2 0,-23 4 0,-28 5 0,-18 3 0,-38 6 0,-15-4 0,-29 18 0,-1-9 0,1 17 0,19-17 0,20 2 0,27-10 0,21-2 0,8 2 0,21-14 0,17-4 0,-2-2 0,15-2 0,-17 9 0,-6 3 0,-6 2 0,-22 5 0,-54 4 0,-17 4 0,8-1 0,-7-1 0,-15 0 0,-3-3 0,-7-2 0,-4-3 0,21-3 0,-2-2 0,1 1 0,-24-1 0,2 1 0,6-3 0,4 1 0,21 8 0,6 0 0,-22 0 0,42 0 0,35-3 0,31-8 0,-4-2 0,8-2 0,-14 3 0,-12 9 0,-33 0 0,-13 3 0,-17 5 0,1 2 0,21 3 0,7-4 0,14-2 0,6-7 0,4 2 0,2-5 0,-2 6 0,2-3 0,-2 3 0,5 0 0,36 0 0,8-7 0,22 6 0,-23-5 0,-30 6 0,-60 0 0,-36 0 0,22 0 0,-2 0 0,0 0 0,1 0 0,1 0 0,1 0 0,8-3 0,2-1 0,-41-4 0,38 0 0,16 2 0,28 6 0,6 0 0,13-4 0,18 3 0,11-3 0,-1 4 0,8 0 0,-7 0 0,10 0 0,-1 0 0,-15 0 0,-3 0 0,-33 0 0,-34 0 0,-14 0 0,-27-6 0,19 4 0,18-4 0,14 6 0,23-3 0,3 2 0,11-4 0,2 4 0,-1-2 0,0 0 0,-6-1 0,-4-6 0,-4 0 0,-6-3 0,0-1 0,-3 1 0,-1 0 0,4-1 0,0 1 0,3 3 0,4 0 0,-3 3 0,8 7 0,-7-6 0,1 3 0,-6-8 0,-4-2 0,1 0 0,0-1 0,2 4 0,8 3 0,14 22 0,3 0 0,7 11 0,-6-10 0,-7-12 0,-8-8 0,-8-6 0,-5-4 0,-1 1 0,1 0 0,0-1 0,-2-5 0,1 5 0,-1-5 0,5 6 0,-3-1 0,6 1 0,-3 3 0,9 6 0,8 11 0,-2 1 0,1-2 0,-19-15 0,2 3 0,-6-6 0,11 15 0,3 1 0,0-4 0,-4-3 0,-3-8 0,-4-2 0,4 3 0,0 3 0,7 7 0,3 4 0,0 2 0,6-2 0,-5-4 0,2-4 0,-6-5 0,-1-2 0,-2-2 0,-4 0 0,2-1 0,-1 4 0,5 0 0,1 9 0,0 2 0,2 6 0,-2 0 0,3-7 0,0-9 0,-2-3 0,1-5 0,-5 8 0,5 2 0,-5 0 0,5 7 0,-2 6 0,3 6 0,0 4 0,0-12 0,0-1 0,0-13 0,0-1 0,0-2 0,0 0 0,-2-1 0,-2 4 0,0 0 0,-2 7 0,5 3 0,-2 6 0,3 2 0,0 1 0,0-2 0,0-6 0,0-8 0,-3 2 0,3-7 0,-3 14 0,3-7 0,0 4 0,0-8 0,0-2 0,0-2 0,0 0 0,0 2 0,-3 5 0,2 6 0,-2-3 0,6 0 0,-2-5 0,2-4 0,-3 10 0,0-6 0,0 4 0,3-6 0,0-3 0,7-1 0,0 4 0,4-3 0,-4 9 0,-3-5 0,-1 11 0,-5-1 0,2 6 0,-6-1 0,-4 4 0,2 0 0,-4 9 0,8-4 0,-3 3 0,7-7 0,-2-1 0,5-10 0,-3 0 0,7-10 0,0 0 0,4-1 0,-1 1 0,0 1 0,1-2 0,-1-2 0,0 0 0,1-1 0,-1 1 0,0 0 0,1 2 0,-4 5 0,0 0 0,-3 8 0,-4-1 0,0 8 0,-3 2 0,-6 2 0,-1 0 0,-6 1 0,-1-1 0,1 0 0,-1 1 0,1-1 0,3-5 0,0 0 0,6-10 0,1 2 0,0-10 0,0-1 0,-1-2 0,-2 0 0,2 5 0,-2 5 0,-1 10 0,-3 3 0,0 4 0,-3-1 0,2 1 0,2-1 0,-1 0 0,3 1 0,-3-7 0,3-1 0,1-12 0,-1 2 0,0-9 0,-2 5 0,1 2 0,-1 3 0,5 6 0,-2 3 0,2 5 0,-2 2 0,2 1 0,-2-1 0,5-3 0,-2 0 0,3-9 0,-3-8 0,0-1 0,-1-5 0,1 7 0,0 2 0,-1 4 0,-2 7 0,2 3 0,-2 3 0,5-2 0,-2-8 0,6-12 0,-2 0 0,2-7 0,-3 10 0,0 5 0,3-4 0,1 4 0,2-9 0,-2 0 0,2-1 0,-5-1 0,5 2 0,-3-1 0,4 4 0,-3 10 0,2-1 0,-6 1 0,6-7 0,-2-5 0,0 1 0,-1-2 0,-3 10 0,-3 9 0,2 3 0,-2 8 0,3-10 0,0 0 0,0-10 0,6-6 0,-2-3 0,3-6 0,-1 7 0,-5 5 0,2 12 0,-3 3 0,0 12 0,0-10 0,0 5 0,0-5 0,0-4 0,0-6 0,0-14 0,0-7 0,0-9 0,0-10 0,0 14 0,0-22 0,-3 27 0,-1-11 0,-3 14 0,1 1 0,-1-1 0,3 1 0,-2 6 0,8 1 0,-1 6 0,6-3 0,-3 2 0,49-9 0,20 1 0,-16 1 0,2-1 0,-5 2 0,-4-1 0,15-7 0,-36 7 0,-27 2 0,-11 9 0,-7 2 0,1-1 0,-9 3 0,9-6 0,-4 3 0,9-4 0,6-3 0,5-1 0,9-2 0,0-1 0,0 3 0,-9 1 0,-20 9 0,-24-5 0,-6 4 0,1-5 0,18 0 0,38 0 0,52 0 0,37 0 0,-35-3 0,2-1 0,-5 1 0,-4-3 0,17-10 0,-26 7 0,-37 2 0,-9 7 0,-1 0 0,39-7 0,16-1 0,37-1 0,1 2 0,-1 7 0,-9-6 0,-28 5 0,-18-9 0,-27 10 0,-2-3 0,-3 0 0,-4-1 0,-22-5 0,2 1 0,-15 2 0,9 2 0,-9 4 0,7 0 0,-2 0 0,12 0 0,7 3 0,2-2 0,11 2 0,8 0 0,39 5 0,13-2 0,-13-3 0,3 0 0,0 1 0,0 0 0,5 0 0,0 1 0,-4-1 0,-2 1 0,40 8 0,-31-11 0,-23 4 0,-28-6 0,-10 0 0,-33 0 0,-8-6 0,-37-3 0,-3 1 0,0 2 0,28 6 0,19-3 0,31 2 0,43-2 0,14 10 0,39 1 0,-1 1 0,-9 4 0,-28-12 0,-24 5 0,-46-6 0,-24-6 0,-29-2 0,-13 0 0,1-5 0,11 11 0,23-7 0,14 5 0,22-1 0,24 2 0,26 3 0,21 6 0,19-4 0,-7 10 0,-18-7 0,-18 2 0,-33-4 0,-21-3 0,-31 0 0,-33-15 0,31 10 0,-2-1 0,-8-9 0,-2-1 0,0 6 0,0 1 0,5-3 0,0 1 0,5 2 0,5 2 0,-12-1 0,29 2 0,42 11 0,38-4 0,23 5 0,19 0 0,-9-4 0,-23 5 0,-19-4 0,-30-2 0,-16 2 0,-21-3 0,-30-7 0,-25 5 0,-12-11 0,43 8 0,1 1 0,-42-4 0,1 1 0,19 7 0,20 0 0,26 0 0,23 0 0,23 4 0,-5-3 0,15 2 0,-20-3 0,-9 0 0,-21 6 0,-12-5 0,-16 4 0,-19-5 0,5 0 0,-7-10 0,12 7 0,24-11 0,-1 14 0,20-3 0,-5 0 0,9 2 0,-3-2 0,6 3 0,-3 0 0,0 0 0,3 0 0,-6 3 0,6-2 0,-6 5 0,3-3 0,-1 1 0,-1 2 0,4-2 0,-1-1 0,-1 3 0,0-5 0,-4 5 0,1-2 0,3 0 0,-3 1 0,3-1 0,-4 0 0,4 2 0,0-3 0,7 4 0,0 0 0,3 0 0,0-1 0,0 1 0,0 3 0,0 0 0,3 3 0,-3 1 0,3-1 0,-3 0 0,3-2 0,-2 1 0,5-1 0,-2 2 0,2 0 0,4 1 0,0-1 0,1 0 0,-2 1 0,-2-1 0,3 0 0,-3 1 0,3-1 0,-4 0 0,1 1 0,0-1 0,2 0 0,-1-2 0,1 1 0,-5-1 0,2-1 0,-5 3 0,5-3 0,-3 4 0,1-4 0,2 3 0,-5-3 0,5 3 0,-3 1 0,1-1 0,2 0 0,-2 1 0,3-1 0,-1 0 0,-2 1 0,2-4 0,-2 3 0,2-6 0,1 6 0,-3-6 0,2 6 0,-3-3 0,1 3 0,2 1 0,-2-1 0,2 1 0,-2-1 0,2-3 0,-2 3 0,2-6 0,-2 3 0,2-3 0,-2 2 0,-1-1 0,3 4 0,-2-1 0,3 2 0,2 0 0,-1 1 0,4-1 0,-1 0 0,2 1 0,0-1 0,1-3 0,-1 0 0,0 0 0,1-3 0,-1 6 0,0-6 0,1 3 0,-1-4 0,0 1 0,1 0 0,-4-3 0,0 1 0,-3-1 0,-1 0 0,4-1 0,0 0 0,4-2 0,-4 4 0,3-4 0,-3 5 0,3-2 0,-2 0 0,1 4 0,-1-3 0,2 2 0,0-1 0,1-3 0,-1 4 0,0 0 0,1-4 0,-1 3 0,0-5 0,1 2 0,-1 0 0,0 1 0,1-1 0,-1 3 0,1-2 0,-4 0 0,8 2 0,-6-5 0,6 3 0,-4-4 0,-1 0 0,0 0 0,-2 0 0,-2 0 0,-2 3 0,0 1 0,2-1 0,2 3 0,2-5 0,6 6 0,-4-3 0,3 3 0,-4-3 0,-1 2 0,0-5 0,1 5 0,-1-6 0,0 3 0,1-3 0,-1 3 0,-2-2 0,1 2 0,-1 0 0,2-2 0,0 2 0,1-3 0,-1 0 0,0 0 0,1 0 0,-1 0 0,0-3 0,1 2 0,-1-2 0,0 3 0,1 0 0,4 0 0,-3 0 0,4-3 0,-6 2 0,1-5 0,-1 6 0,6-6 0,-4 5 0,4-2 0,-5 3 0,-1 0 0,-3 0 0,3 0 0,-3 0 0,4 0 0,-1 3 0,0-2 0,1 2 0,-1-3 0,6 0 0,-4 0 0,3 3 0,1-3 0,-4 3 0,9-3 0,-9 0 0,9 0 0,6-5 0,-2 0 0,7-1 0,-10 2 0,-4 4 0,-3 0 0,-4-3 0,-1 2 0,-3-2 0,0 3 0,-3 0 0,2 0 0,2 0 0,2 0 0,0 0 0,1 0 0,5-3 0,-5 2 0,20-8 0,-11 7 0,22-8 0,-23 8 0,7-3 0,-16 2 0,1 2 0,-1-2 0,0 3 0,1 0 0,-1 0 0,0 0 0,1 0 0,-1 0 0,0 0 0,6 0 0,-4 0 0,4-3 0,-6 3 0,0-3 0,1 3 0,-1 0 0,0 0 0,1 0 0,-1 0 0,0 0 0,1 0 0,-1 3 0,0-3 0,1 3 0,-1 0 0,0-2 0,6 6 0,-4-6 0,4 3 0,-6-1 0,0 0 0,1 1 0,-1-1 0,0 0 0,1-2 0,-1 2 0,0-3 0,1 0 0,-4 0 0,3 0 0,-3 0 0,3 0 0,1 0 0,-1 0 0,0 0 0,1 0 0,-1 0 0,1-3 0,-1 2 0,0-2 0,1 3 0,-1 0 0,6 4 0,-5-3 0,5 2 0,-6-3 0,1 0 0,-1 0 0,-2 0 0,-2 0 0,1 0 0,0 0 0,4-3 0,-4 3 0,0-6 0,-4 5 0,-2-5 0,-1 2 0,0-2 0,-2-1 0,5 0 0,-3 4 0,4-3 0,-3 2 0,2 0 0,-6-5 0,3 5 0,-3-6 0,0 4 0,0-1 0,3-3 0,-2 3 0,5-3 0,-5 4 0,2-4 0,0 0 0,-3-4 0,3 1 0,-3 0 0,-3-1 0,0 1 0,-1-1 0,-2 1 0,5 0 0,-5 2 0,6-1 0,-3 4 0,0-1 0,-1 2 0,0-3 0,-2 3 0,3 0 0,-1 1 0,1 3 0,3-4 0,0 0 0,0-2 0,0 1 0,0-1 0,0 2 0,0 0 0,0 1 0,0-1 0,3 6 0,-2 8 0,2 1 0,-6 5 0,2-7 0,-5 1 0,5 0 0,-5-4 0,3 3 0,-4-2 0,0 3 0,4-4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76" name="Shape 27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76734500"/>
      </p:ext>
    </p:extLst>
  </p:cSld>
  <p:clrMap bg1="lt1" tx1="dk1" bg2="lt2" tx2="dk2" accent1="accent1" accent2="accent2" accent3="accent3" accent4="accent4" accent5="accent5" accent6="accent6" hlink="hlink" folHlink="folHlink"/>
  <p:hf hdr="0" ftr="0" dt="0"/>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dirty="0">
                <a:effectLst/>
                <a:latin typeface="Lucida Grande"/>
                <a:ea typeface="Lucida Grande"/>
                <a:cs typeface="Lucida Grande"/>
                <a:sym typeface="Lucida Grande"/>
              </a:rPr>
              <a:t>CHEOPS has been purposely defocused: To improve photometric performances by mitigating the effect of pointing jitter,</a:t>
            </a:r>
          </a:p>
          <a:p>
            <a:r>
              <a:rPr lang="en-GB" sz="2200" dirty="0">
                <a:effectLst/>
                <a:latin typeface="Lucida Grande"/>
                <a:ea typeface="Lucida Grande"/>
                <a:cs typeface="Lucida Grande"/>
                <a:sym typeface="Lucida Grande"/>
              </a:rPr>
              <a:t>avoiding saturation for bright targets, and to mitigate imperfect flat-field correction.</a:t>
            </a:r>
          </a:p>
          <a:p>
            <a:r>
              <a:rPr lang="en-GB" sz="2200" dirty="0">
                <a:effectLst/>
                <a:latin typeface="Lucida Grande"/>
                <a:ea typeface="Lucida Grande"/>
                <a:cs typeface="Lucida Grande"/>
                <a:sym typeface="Lucida Grande"/>
              </a:rPr>
              <a:t>The size of the point-spread function (PSF),</a:t>
            </a:r>
          </a:p>
          <a:p>
            <a:r>
              <a:rPr lang="en-GB" sz="2200" dirty="0">
                <a:effectLst/>
                <a:latin typeface="Lucida Grande"/>
                <a:ea typeface="Lucida Grande"/>
                <a:cs typeface="Lucida Grande"/>
                <a:sym typeface="Lucida Grande"/>
              </a:rPr>
              <a:t>that is the radius of the circle enclosing 90% of the energy received on the CCD</a:t>
            </a:r>
          </a:p>
          <a:p>
            <a:r>
              <a:rPr lang="en-GB" sz="2200" dirty="0">
                <a:effectLst/>
                <a:latin typeface="Lucida Grande"/>
                <a:ea typeface="Lucida Grande"/>
                <a:cs typeface="Lucida Grande"/>
                <a:sym typeface="Lucida Grande"/>
              </a:rPr>
              <a:t>from the target star, has been estimated during the design phase to be within 12 px</a:t>
            </a:r>
          </a:p>
          <a:p>
            <a:r>
              <a:rPr lang="en-GB" sz="2200" dirty="0">
                <a:effectLst/>
                <a:latin typeface="Lucida Grande"/>
                <a:ea typeface="Lucida Grande"/>
                <a:cs typeface="Lucida Grande"/>
                <a:sym typeface="Lucida Grande"/>
              </a:rPr>
              <a:t>to 15 px. The actual value as measured during in-orbit commissioning is 16 px (see</a:t>
            </a:r>
          </a:p>
          <a:p>
            <a:r>
              <a:rPr lang="en-GB" sz="2200" dirty="0">
                <a:effectLst/>
                <a:latin typeface="Lucida Grande"/>
                <a:ea typeface="Lucida Grande"/>
                <a:cs typeface="Lucida Grande"/>
                <a:sym typeface="Lucida Grande"/>
              </a:rPr>
              <a:t>Section 11.1), a value reasonably close to the expected value.</a:t>
            </a:r>
          </a:p>
          <a:p>
            <a:pPr marL="0" marR="0" lvl="0" indent="0" defTabSz="457200" eaLnBrk="1" fontAlgn="auto" latinLnBrk="0" hangingPunct="1">
              <a:lnSpc>
                <a:spcPct val="100000"/>
              </a:lnSpc>
              <a:spcBef>
                <a:spcPts val="0"/>
              </a:spcBef>
              <a:spcAft>
                <a:spcPts val="0"/>
              </a:spcAft>
              <a:buClrTx/>
              <a:buSzTx/>
              <a:buFontTx/>
              <a:buNone/>
              <a:tabLst/>
              <a:defRPr/>
            </a:pPr>
            <a:r>
              <a:rPr lang="en-CH" sz="2400" dirty="0"/>
              <a:t>The 10 highest peaks contain 3.5-4% of the total energy</a:t>
            </a:r>
          </a:p>
          <a:p>
            <a:endParaRPr lang="en-GB" dirty="0"/>
          </a:p>
        </p:txBody>
      </p:sp>
    </p:spTree>
    <p:extLst>
      <p:ext uri="{BB962C8B-B14F-4D97-AF65-F5344CB8AC3E}">
        <p14:creationId xmlns:p14="http://schemas.microsoft.com/office/powerpoint/2010/main" val="376697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A2DA2B-01E0-854C-B03E-A124AF4111C6}" type="slidenum">
              <a:rPr lang="en-CH" smtClean="0"/>
              <a:t>5</a:t>
            </a:fld>
            <a:endParaRPr lang="en-CH"/>
          </a:p>
        </p:txBody>
      </p:sp>
    </p:spTree>
    <p:extLst>
      <p:ext uri="{BB962C8B-B14F-4D97-AF65-F5344CB8AC3E}">
        <p14:creationId xmlns:p14="http://schemas.microsoft.com/office/powerpoint/2010/main" val="258759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dirty="0">
                <a:effectLst/>
                <a:latin typeface="Lucida Grande"/>
                <a:ea typeface="Lucida Grande"/>
                <a:cs typeface="Lucida Grande"/>
                <a:sym typeface="Lucida Grande"/>
              </a:rPr>
              <a:t>The photometric precision and stability is estimated by finding the transit depth</a:t>
            </a:r>
          </a:p>
          <a:p>
            <a:r>
              <a:rPr lang="en-GB" sz="2200" dirty="0">
                <a:effectLst/>
                <a:latin typeface="Lucida Grande"/>
                <a:ea typeface="Lucida Grande"/>
                <a:cs typeface="Lucida Grande"/>
                <a:sym typeface="Lucida Grande"/>
              </a:rPr>
              <a:t>that can be detected with a signal-to-noise ratio of 1. This is essentially the same</a:t>
            </a:r>
          </a:p>
          <a:p>
            <a:r>
              <a:rPr lang="en-GB" sz="2200" dirty="0">
                <a:effectLst/>
                <a:latin typeface="Lucida Grande"/>
                <a:ea typeface="Lucida Grande"/>
                <a:cs typeface="Lucida Grande"/>
                <a:sym typeface="Lucida Grande"/>
              </a:rPr>
              <a:t>method used to calculate the Kepler combined differential photometric noise value</a:t>
            </a:r>
          </a:p>
          <a:p>
            <a:endParaRPr lang="en-GB" dirty="0"/>
          </a:p>
        </p:txBody>
      </p:sp>
    </p:spTree>
    <p:extLst>
      <p:ext uri="{BB962C8B-B14F-4D97-AF65-F5344CB8AC3E}">
        <p14:creationId xmlns:p14="http://schemas.microsoft.com/office/powerpoint/2010/main" val="344742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kern="1200" dirty="0">
                <a:solidFill>
                  <a:schemeClr val="tx1"/>
                </a:solidFill>
                <a:effectLst/>
                <a:latin typeface="Lucida Grande"/>
                <a:ea typeface="Lucida Grande"/>
                <a:cs typeface="Lucida Grande"/>
                <a:sym typeface="Lucida Grande"/>
              </a:rPr>
              <a:t>KELT-11b (V = 8) was discovered by the KELT survey in 2016, the radius of the planet measured by transit photometry is Rp = 1.37 RJ (+- 0.15 RJ). Mass derived from RVs, 0.195 MJ. KELT-11b is a so-called bloated giant planet having about 20% of the mass of Jupiter but a radius larger by almost 40%. Radius measured by CHEOPS: </a:t>
            </a:r>
            <a:r>
              <a:rPr lang="en-GB" sz="2400" kern="1200" dirty="0" err="1">
                <a:solidFill>
                  <a:schemeClr val="tx1"/>
                </a:solidFill>
                <a:effectLst/>
                <a:latin typeface="Lucida Grande"/>
                <a:ea typeface="Lucida Grande"/>
                <a:cs typeface="Lucida Grande"/>
                <a:sym typeface="Lucida Grande"/>
              </a:rPr>
              <a:t>Rpl</a:t>
            </a:r>
            <a:r>
              <a:rPr lang="en-GB" sz="2400" kern="1200" dirty="0">
                <a:solidFill>
                  <a:schemeClr val="tx1"/>
                </a:solidFill>
                <a:effectLst/>
                <a:latin typeface="Lucida Grande"/>
                <a:ea typeface="Lucida Grande"/>
                <a:cs typeface="Lucida Grande"/>
                <a:sym typeface="Lucida Grande"/>
              </a:rPr>
              <a:t> = 1.295 +-0.025RJup. This value is consistent with the value obtained earlier but with an error bar 5 times smaller. Period = 4.7 days.</a:t>
            </a:r>
          </a:p>
          <a:p>
            <a:r>
              <a:rPr lang="en-GB" sz="2400" kern="1200" dirty="0" err="1">
                <a:solidFill>
                  <a:schemeClr val="tx1"/>
                </a:solidFill>
                <a:effectLst/>
                <a:latin typeface="Lucida Grande"/>
                <a:ea typeface="Lucida Grande"/>
                <a:cs typeface="Lucida Grande"/>
                <a:sym typeface="Lucida Grande"/>
              </a:rPr>
              <a:t>Rstar</a:t>
            </a:r>
            <a:r>
              <a:rPr lang="en-GB" sz="2400" kern="1200" dirty="0">
                <a:solidFill>
                  <a:schemeClr val="tx1"/>
                </a:solidFill>
                <a:effectLst/>
                <a:latin typeface="Lucida Grande"/>
                <a:ea typeface="Lucida Grande"/>
                <a:cs typeface="Lucida Grande"/>
                <a:sym typeface="Lucida Grande"/>
              </a:rPr>
              <a:t> = 2.8 </a:t>
            </a:r>
            <a:r>
              <a:rPr lang="en-GB" sz="2400" kern="1200" dirty="0" err="1">
                <a:solidFill>
                  <a:schemeClr val="tx1"/>
                </a:solidFill>
                <a:effectLst/>
                <a:latin typeface="Lucida Grande"/>
                <a:ea typeface="Lucida Grande"/>
                <a:cs typeface="Lucida Grande"/>
                <a:sym typeface="Lucida Grande"/>
              </a:rPr>
              <a:t>Rsun</a:t>
            </a:r>
            <a:r>
              <a:rPr lang="en-GB" sz="2400" kern="1200" dirty="0">
                <a:solidFill>
                  <a:schemeClr val="tx1"/>
                </a:solidFill>
                <a:effectLst/>
                <a:latin typeface="Lucida Grande"/>
                <a:ea typeface="Lucida Grande"/>
                <a:cs typeface="Lucida Grande"/>
                <a:sym typeface="Lucida Grande"/>
              </a:rPr>
              <a:t>, Teff = 5340 , yellow subgiant, ST G9, Mass = 1.44 </a:t>
            </a:r>
            <a:r>
              <a:rPr lang="en-GB" sz="2400" kern="1200" dirty="0" err="1">
                <a:solidFill>
                  <a:schemeClr val="tx1"/>
                </a:solidFill>
                <a:effectLst/>
                <a:latin typeface="Lucida Grande"/>
                <a:ea typeface="Lucida Grande"/>
                <a:cs typeface="Lucida Grande"/>
                <a:sym typeface="Lucida Grande"/>
              </a:rPr>
              <a:t>Msun</a:t>
            </a:r>
            <a:endParaRPr lang="en-GB" sz="2400" kern="1200" dirty="0">
              <a:solidFill>
                <a:schemeClr val="tx1"/>
              </a:solidFill>
              <a:effectLst/>
              <a:latin typeface="Lucida Grande"/>
              <a:ea typeface="Lucida Grande"/>
              <a:cs typeface="Lucida Grande"/>
              <a:sym typeface="Lucida Grande"/>
            </a:endParaRPr>
          </a:p>
          <a:p>
            <a:r>
              <a:rPr lang="en-GB" dirty="0"/>
              <a:t>Binning: 10 minutes. Exposure time: 15s, stacking order 2</a:t>
            </a:r>
          </a:p>
        </p:txBody>
      </p:sp>
    </p:spTree>
    <p:extLst>
      <p:ext uri="{BB962C8B-B14F-4D97-AF65-F5344CB8AC3E}">
        <p14:creationId xmlns:p14="http://schemas.microsoft.com/office/powerpoint/2010/main" val="301185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4304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51810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23</a:t>
            </a:fld>
            <a:endParaRPr lang="en-US"/>
          </a:p>
        </p:txBody>
      </p:sp>
    </p:spTree>
    <p:extLst>
      <p:ext uri="{BB962C8B-B14F-4D97-AF65-F5344CB8AC3E}">
        <p14:creationId xmlns:p14="http://schemas.microsoft.com/office/powerpoint/2010/main" val="1649496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38" name="Shape 238"/>
          <p:cNvSpPr>
            <a:spLocks noGrp="1"/>
          </p:cNvSpPr>
          <p:nvPr>
            <p:ph type="sldNum" sz="quarter" idx="2"/>
          </p:nvPr>
        </p:nvSpPr>
        <p:spPr>
          <a:xfrm>
            <a:off x="12566211" y="9385300"/>
            <a:ext cx="342900" cy="368300"/>
          </a:xfrm>
          <a:prstGeom prst="rect">
            <a:avLst/>
          </a:prstGeom>
        </p:spPr>
        <p:txBody>
          <a:bodyPr/>
          <a:lstStyle/>
          <a:p>
            <a:fld id="{86CB4B4D-7CA3-9044-876B-883B54F8677D}" type="slidenum">
              <a:rPr/>
              <a:pPr/>
              <a:t>‹#›</a:t>
            </a:fld>
            <a:endParaRPr/>
          </a:p>
        </p:txBody>
      </p:sp>
      <p:sp>
        <p:nvSpPr>
          <p:cNvPr id="15" name="Shape 12">
            <a:extLst>
              <a:ext uri="{FF2B5EF4-FFF2-40B4-BE49-F238E27FC236}">
                <a16:creationId xmlns:a16="http://schemas.microsoft.com/office/drawing/2014/main" id="{29719F09-6B32-284D-9F9A-7A227810CF42}"/>
              </a:ext>
            </a:extLst>
          </p:cNvPr>
          <p:cNvSpPr>
            <a:spLocks noGrp="1"/>
          </p:cNvSpPr>
          <p:nvPr>
            <p:ph idx="1"/>
          </p:nvPr>
        </p:nvSpPr>
        <p:spPr>
          <a:xfrm>
            <a:off x="1270000" y="1990323"/>
            <a:ext cx="10464800" cy="72528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baseline="0">
                <a:latin typeface="Myriad Pro"/>
              </a:defRPr>
            </a:lvl1pPr>
            <a:lvl2pPr>
              <a:buBlip>
                <a:blip r:embed="rId2"/>
              </a:buBlip>
              <a:defRPr baseline="0">
                <a:latin typeface="Myriad Pro"/>
              </a:defRPr>
            </a:lvl2pPr>
            <a:lvl3pPr>
              <a:buBlip>
                <a:blip r:embed="rId3"/>
              </a:buBlip>
              <a:defRPr baseline="0">
                <a:latin typeface="Myriad Pro"/>
              </a:defRPr>
            </a:lvl3pPr>
            <a:lvl4pPr>
              <a:defRPr baseline="0">
                <a:latin typeface="Myriad Pro"/>
              </a:defRPr>
            </a:lvl4pPr>
            <a:lvl5pPr>
              <a:defRPr baseline="0">
                <a:latin typeface="Myriad Pro"/>
              </a:defRPr>
            </a:lvl5pPr>
          </a:lstStyle>
          <a:p>
            <a:pPr lvl="0">
              <a:defRPr sz="1800"/>
            </a:pPr>
            <a:r>
              <a:rPr lang="en-US" sz="3600" noProof="0" dirty="0"/>
              <a:t>Body Level One</a:t>
            </a:r>
          </a:p>
          <a:p>
            <a:pPr lvl="1">
              <a:defRPr sz="1800"/>
            </a:pPr>
            <a:r>
              <a:rPr lang="en-US" sz="3600" noProof="0" dirty="0"/>
              <a:t>Body Level Two</a:t>
            </a:r>
          </a:p>
          <a:p>
            <a:pPr lvl="2">
              <a:defRPr sz="1800"/>
            </a:pPr>
            <a:r>
              <a:rPr lang="en-US" sz="3600" noProof="0" dirty="0"/>
              <a:t>Body Level Three</a:t>
            </a:r>
          </a:p>
          <a:p>
            <a:pPr lvl="3">
              <a:defRPr sz="1800"/>
            </a:pPr>
            <a:r>
              <a:rPr lang="en-US" sz="3600" noProof="0" dirty="0"/>
              <a:t>Body Level Four</a:t>
            </a:r>
          </a:p>
          <a:p>
            <a:pPr lvl="4">
              <a:defRPr sz="1800"/>
            </a:pPr>
            <a:r>
              <a:rPr lang="en-US" sz="3600" noProof="0" dirty="0"/>
              <a:t>Body Level Five</a:t>
            </a:r>
          </a:p>
        </p:txBody>
      </p:sp>
      <p:sp>
        <p:nvSpPr>
          <p:cNvPr id="16" name="Shape 11">
            <a:extLst>
              <a:ext uri="{FF2B5EF4-FFF2-40B4-BE49-F238E27FC236}">
                <a16:creationId xmlns:a16="http://schemas.microsoft.com/office/drawing/2014/main" id="{FE8BAEC2-E335-3245-9928-9FF33D031C4C}"/>
              </a:ext>
            </a:extLst>
          </p:cNvPr>
          <p:cNvSpPr>
            <a:spLocks noGrp="1"/>
          </p:cNvSpPr>
          <p:nvPr>
            <p:ph type="title"/>
          </p:nvPr>
        </p:nvSpPr>
        <p:spPr>
          <a:xfrm>
            <a:off x="1435846" y="607782"/>
            <a:ext cx="10133107" cy="10578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800" dirty="0"/>
              <a:t>Title Text</a:t>
            </a:r>
          </a:p>
        </p:txBody>
      </p:sp>
    </p:spTree>
    <p:extLst>
      <p:ext uri="{BB962C8B-B14F-4D97-AF65-F5344CB8AC3E}">
        <p14:creationId xmlns:p14="http://schemas.microsoft.com/office/powerpoint/2010/main" val="4592974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el &amp; Aufzählung">
    <p:spTree>
      <p:nvGrpSpPr>
        <p:cNvPr id="1" name=""/>
        <p:cNvGrpSpPr/>
        <p:nvPr/>
      </p:nvGrpSpPr>
      <p:grpSpPr>
        <a:xfrm>
          <a:off x="0" y="0"/>
          <a:ext cx="0" cy="0"/>
          <a:chOff x="0" y="0"/>
          <a:chExt cx="0" cy="0"/>
        </a:xfrm>
      </p:grpSpPr>
      <p:sp>
        <p:nvSpPr>
          <p:cNvPr id="39" name="Shape 39"/>
          <p:cNvSpPr>
            <a:spLocks noGrp="1"/>
          </p:cNvSpPr>
          <p:nvPr>
            <p:ph type="sldNum" sz="quarter" idx="2"/>
          </p:nvPr>
        </p:nvSpPr>
        <p:spPr>
          <a:xfrm>
            <a:off x="12465130" y="9385300"/>
            <a:ext cx="342900" cy="3683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34259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7" name="Shape 39">
            <a:extLst>
              <a:ext uri="{FF2B5EF4-FFF2-40B4-BE49-F238E27FC236}">
                <a16:creationId xmlns:a16="http://schemas.microsoft.com/office/drawing/2014/main" id="{BB8E81A7-2796-6D49-8340-E1C05C52AC7C}"/>
              </a:ext>
            </a:extLst>
          </p:cNvPr>
          <p:cNvSpPr>
            <a:spLocks noGrp="1"/>
          </p:cNvSpPr>
          <p:nvPr>
            <p:ph type="sldNum" sz="quarter" idx="2"/>
          </p:nvPr>
        </p:nvSpPr>
        <p:spPr>
          <a:xfrm>
            <a:off x="12465130" y="9385300"/>
            <a:ext cx="342900" cy="3683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95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Shape 39">
            <a:extLst>
              <a:ext uri="{FF2B5EF4-FFF2-40B4-BE49-F238E27FC236}">
                <a16:creationId xmlns:a16="http://schemas.microsoft.com/office/drawing/2014/main" id="{DB8573F0-A132-9C4B-AB55-1DFFE4A6F478}"/>
              </a:ext>
            </a:extLst>
          </p:cNvPr>
          <p:cNvSpPr>
            <a:spLocks noGrp="1"/>
          </p:cNvSpPr>
          <p:nvPr>
            <p:ph type="sldNum" sz="quarter" idx="2"/>
          </p:nvPr>
        </p:nvSpPr>
        <p:spPr>
          <a:xfrm>
            <a:off x="12465130" y="9385300"/>
            <a:ext cx="342900" cy="3683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417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9"/>
          <p:cNvGrpSpPr/>
          <p:nvPr/>
        </p:nvGrpSpPr>
        <p:grpSpPr>
          <a:xfrm>
            <a:off x="1" y="0"/>
            <a:ext cx="13004799" cy="10044831"/>
            <a:chOff x="111896" y="-413079"/>
            <a:chExt cx="13004799" cy="10044829"/>
          </a:xfrm>
        </p:grpSpPr>
        <p:grpSp>
          <p:nvGrpSpPr>
            <p:cNvPr id="5" name="Group 5"/>
            <p:cNvGrpSpPr/>
            <p:nvPr/>
          </p:nvGrpSpPr>
          <p:grpSpPr>
            <a:xfrm>
              <a:off x="111896" y="8830134"/>
              <a:ext cx="13004799" cy="801616"/>
              <a:chOff x="111896" y="-402454"/>
              <a:chExt cx="13004799" cy="801614"/>
            </a:xfrm>
          </p:grpSpPr>
          <p:sp>
            <p:nvSpPr>
              <p:cNvPr id="2" name="Shape 2"/>
              <p:cNvSpPr/>
              <p:nvPr/>
            </p:nvSpPr>
            <p:spPr>
              <a:xfrm>
                <a:off x="111896" y="-402454"/>
                <a:ext cx="13004799" cy="524616"/>
              </a:xfrm>
              <a:prstGeom prst="rect">
                <a:avLst/>
              </a:prstGeom>
              <a:solidFill>
                <a:schemeClr val="accent4">
                  <a:lumMod val="75000"/>
                  <a:alpha val="72000"/>
                </a:schemeClr>
              </a:solidFill>
              <a:ln w="12700" cap="flat">
                <a:noFill/>
                <a:miter lim="400000"/>
              </a:ln>
              <a:effectLst/>
            </p:spPr>
            <p:txBody>
              <a:bodyPr wrap="square" lIns="0" tIns="0" rIns="0" bIns="0" numCol="1" anchor="ctr">
                <a:noAutofit/>
              </a:bodyPr>
              <a:lstStyle/>
              <a:p>
                <a:pPr>
                  <a:defRPr sz="2400"/>
                </a:pPr>
                <a:endParaRPr sz="2400" dirty="0"/>
              </a:p>
            </p:txBody>
          </p:sp>
          <p:sp>
            <p:nvSpPr>
              <p:cNvPr id="4" name="Shape 4"/>
              <p:cNvSpPr/>
              <p:nvPr/>
            </p:nvSpPr>
            <p:spPr>
              <a:xfrm>
                <a:off x="820240" y="122162"/>
                <a:ext cx="65" cy="2769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FFFFFF"/>
                    </a:solidFill>
                  </a:defRPr>
                </a:lvl1pPr>
              </a:lstStyle>
              <a:p>
                <a:pPr>
                  <a:defRPr sz="1800">
                    <a:solidFill>
                      <a:srgbClr val="000000"/>
                    </a:solidFill>
                  </a:defRPr>
                </a:pPr>
                <a:endParaRPr dirty="0"/>
              </a:p>
            </p:txBody>
          </p:sp>
        </p:grpSp>
        <p:sp>
          <p:nvSpPr>
            <p:cNvPr id="6" name="Shape 6"/>
            <p:cNvSpPr/>
            <p:nvPr/>
          </p:nvSpPr>
          <p:spPr>
            <a:xfrm>
              <a:off x="111896" y="-413079"/>
              <a:ext cx="13004799" cy="180723"/>
            </a:xfrm>
            <a:prstGeom prst="rect">
              <a:avLst/>
            </a:prstGeom>
            <a:gradFill flip="none" rotWithShape="1">
              <a:gsLst>
                <a:gs pos="0">
                  <a:schemeClr val="accent4">
                    <a:lumMod val="0"/>
                    <a:lumOff val="100000"/>
                  </a:schemeClr>
                </a:gs>
                <a:gs pos="46000">
                  <a:schemeClr val="accent4">
                    <a:lumMod val="95000"/>
                    <a:lumOff val="5000"/>
                  </a:schemeClr>
                </a:gs>
                <a:gs pos="100000">
                  <a:schemeClr val="accent4">
                    <a:lumMod val="60000"/>
                  </a:schemeClr>
                </a:gs>
              </a:gsLst>
              <a:lin ang="0" scaled="1"/>
              <a:tileRect/>
            </a:gradFill>
            <a:ln w="12700" cap="flat">
              <a:noFill/>
              <a:miter lim="400000"/>
            </a:ln>
            <a:effectLst/>
          </p:spPr>
          <p:txBody>
            <a:bodyPr wrap="square" lIns="0" tIns="0" rIns="0" bIns="0" numCol="1" anchor="ctr">
              <a:noAutofit/>
            </a:bodyPr>
            <a:lstStyle/>
            <a:p>
              <a:pPr>
                <a:defRPr sz="2400"/>
              </a:pPr>
              <a:endParaRPr sz="2400"/>
            </a:p>
          </p:txBody>
        </p:sp>
      </p:grpSp>
      <p:graphicFrame>
        <p:nvGraphicFramePr>
          <p:cNvPr id="10" name="Table 10"/>
          <p:cNvGraphicFramePr/>
          <p:nvPr>
            <p:extLst>
              <p:ext uri="{D42A27DB-BD31-4B8C-83A1-F6EECF244321}">
                <p14:modId xmlns:p14="http://schemas.microsoft.com/office/powerpoint/2010/main" val="1877416896"/>
              </p:ext>
            </p:extLst>
          </p:nvPr>
        </p:nvGraphicFramePr>
        <p:xfrm>
          <a:off x="4354174" y="9359900"/>
          <a:ext cx="3928949" cy="314960"/>
        </p:xfrm>
        <a:graphic>
          <a:graphicData uri="http://schemas.openxmlformats.org/drawingml/2006/table">
            <a:tbl>
              <a:tblPr>
                <a:tableStyleId>{4C3C2611-4C71-4FC5-86AE-919BDF0F9419}</a:tableStyleId>
              </a:tblPr>
              <a:tblGrid>
                <a:gridCol w="3928949">
                  <a:extLst>
                    <a:ext uri="{9D8B030D-6E8A-4147-A177-3AD203B41FA5}">
                      <a16:colId xmlns:a16="http://schemas.microsoft.com/office/drawing/2014/main" val="20000"/>
                    </a:ext>
                  </a:extLst>
                </a:gridCol>
              </a:tblGrid>
              <a:tr h="314960">
                <a:tc>
                  <a:txBody>
                    <a:bodyPr/>
                    <a:lstStyle/>
                    <a:p>
                      <a:pPr lvl="0" defTabSz="914400">
                        <a:tabLst>
                          <a:tab pos="914400" algn="l"/>
                        </a:tabLst>
                      </a:pPr>
                      <a:r>
                        <a:rPr lang="de-CH" sz="1400" dirty="0">
                          <a:solidFill>
                            <a:srgbClr val="FFFFFF"/>
                          </a:solidFill>
                          <a:latin typeface="+mn-lt"/>
                          <a:ea typeface="+mn-ea"/>
                          <a:cs typeface="+mn-cs"/>
                        </a:rPr>
                        <a:t>CHEOPS Science Workshop VI, 11.01.2021</a:t>
                      </a:r>
                      <a:endParaRPr sz="1400" dirty="0">
                        <a:solidFill>
                          <a:srgbClr val="FFFFFF"/>
                        </a:solidFill>
                        <a:latin typeface="+mn-lt"/>
                        <a:ea typeface="+mn-ea"/>
                        <a:cs typeface="+mn-cs"/>
                      </a:endParaRPr>
                    </a:p>
                  </a:txBody>
                  <a:tcPr marL="50800" marR="50800" marT="50800" marB="50800" anchor="ctr" horzOverflow="overflow">
                    <a:noFill/>
                  </a:tcPr>
                </a:tc>
                <a:extLst>
                  <a:ext uri="{0D108BD9-81ED-4DB2-BD59-A6C34878D82A}">
                    <a16:rowId xmlns:a16="http://schemas.microsoft.com/office/drawing/2014/main" val="10000"/>
                  </a:ext>
                </a:extLst>
              </a:tr>
            </a:tbl>
          </a:graphicData>
        </a:graphic>
      </p:graphicFrame>
      <p:sp>
        <p:nvSpPr>
          <p:cNvPr id="11" name="Shape 11"/>
          <p:cNvSpPr>
            <a:spLocks noGrp="1"/>
          </p:cNvSpPr>
          <p:nvPr>
            <p:ph type="title"/>
          </p:nvPr>
        </p:nvSpPr>
        <p:spPr>
          <a:xfrm>
            <a:off x="1435846" y="607782"/>
            <a:ext cx="10133107" cy="10578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800" dirty="0"/>
              <a:t>Title Text</a:t>
            </a:r>
          </a:p>
        </p:txBody>
      </p:sp>
      <p:sp>
        <p:nvSpPr>
          <p:cNvPr id="12" name="Shape 12"/>
          <p:cNvSpPr>
            <a:spLocks noGrp="1"/>
          </p:cNvSpPr>
          <p:nvPr>
            <p:ph type="body" idx="1"/>
          </p:nvPr>
        </p:nvSpPr>
        <p:spPr>
          <a:xfrm>
            <a:off x="1270000" y="1990323"/>
            <a:ext cx="10464800" cy="72528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2pPr>
              <a:buBlip>
                <a:blip r:embed="rId6"/>
              </a:buBlip>
            </a:lvl2pPr>
            <a:lvl3pPr>
              <a:buBlip>
                <a:blip r:embed="rId7"/>
              </a:buBlip>
            </a:lvl3pPr>
          </a:lstStyle>
          <a:p>
            <a:pPr lvl="0">
              <a:defRPr sz="1800"/>
            </a:pPr>
            <a:r>
              <a:rPr lang="en-US" sz="3600" noProof="0" dirty="0"/>
              <a:t>Body Level One</a:t>
            </a:r>
          </a:p>
          <a:p>
            <a:pPr lvl="1">
              <a:defRPr sz="1800"/>
            </a:pPr>
            <a:r>
              <a:rPr lang="en-US" sz="3600" noProof="0" dirty="0"/>
              <a:t>Body Level Two</a:t>
            </a:r>
          </a:p>
          <a:p>
            <a:pPr lvl="2">
              <a:defRPr sz="1800"/>
            </a:pPr>
            <a:r>
              <a:rPr lang="en-US" sz="3600" noProof="0" dirty="0"/>
              <a:t>Body Level Three</a:t>
            </a:r>
          </a:p>
          <a:p>
            <a:pPr lvl="3">
              <a:defRPr sz="1800"/>
            </a:pPr>
            <a:r>
              <a:rPr lang="en-US" sz="3600" noProof="0" dirty="0"/>
              <a:t>Body Level Four</a:t>
            </a:r>
          </a:p>
          <a:p>
            <a:pPr lvl="4">
              <a:defRPr sz="1800"/>
            </a:pPr>
            <a:r>
              <a:rPr lang="en-US" sz="3600" noProof="0" dirty="0"/>
              <a:t>Body Level Five</a:t>
            </a:r>
          </a:p>
        </p:txBody>
      </p:sp>
      <p:sp>
        <p:nvSpPr>
          <p:cNvPr id="13" name="Shape 13"/>
          <p:cNvSpPr>
            <a:spLocks noGrp="1"/>
          </p:cNvSpPr>
          <p:nvPr>
            <p:ph type="sldNum" sz="quarter" idx="2"/>
          </p:nvPr>
        </p:nvSpPr>
        <p:spPr>
          <a:xfrm>
            <a:off x="12456160" y="9408160"/>
            <a:ext cx="241301" cy="266700"/>
          </a:xfrm>
          <a:prstGeom prst="rect">
            <a:avLst/>
          </a:prstGeom>
          <a:ln w="12700">
            <a:miter lim="400000"/>
          </a:ln>
        </p:spPr>
        <p:txBody>
          <a:bodyPr wrap="none" lIns="0" tIns="0" rIns="0" bIns="0">
            <a:spAutoFit/>
          </a:bodyPr>
          <a:lstStyle>
            <a:lvl1pPr>
              <a:defRPr sz="1800">
                <a:solidFill>
                  <a:srgbClr val="FFFFFF"/>
                </a:solidFill>
              </a:defRPr>
            </a:lvl1pPr>
          </a:lstStyle>
          <a:p>
            <a:fld id="{86CB4B4D-7CA3-9044-876B-883B54F8677D}" type="slidenum">
              <a:rPr/>
              <a:pPr/>
              <a:t>‹#›</a:t>
            </a:fld>
            <a:endParaRPr/>
          </a:p>
        </p:txBody>
      </p:sp>
      <p:pic>
        <p:nvPicPr>
          <p:cNvPr id="16" name="Picture 15" descr="unibern_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96" y="183610"/>
            <a:ext cx="1275921" cy="953097"/>
          </a:xfrm>
          <a:prstGeom prst="rect">
            <a:avLst/>
          </a:prstGeom>
        </p:spPr>
      </p:pic>
      <p:pic>
        <p:nvPicPr>
          <p:cNvPr id="15" name="cheops-logo.png"/>
          <p:cNvPicPr/>
          <p:nvPr/>
        </p:nvPicPr>
        <p:blipFill>
          <a:blip r:embed="rId9"/>
          <a:stretch>
            <a:fillRect/>
          </a:stretch>
        </p:blipFill>
        <p:spPr>
          <a:xfrm>
            <a:off x="10155858" y="-114057"/>
            <a:ext cx="3157883" cy="1334318"/>
          </a:xfrm>
          <a:prstGeom prst="rect">
            <a:avLst/>
          </a:prstGeom>
          <a:ln w="12700">
            <a:miter lim="400000"/>
          </a:ln>
        </p:spPr>
      </p:pic>
      <p:graphicFrame>
        <p:nvGraphicFramePr>
          <p:cNvPr id="18" name="Table 10">
            <a:extLst>
              <a:ext uri="{FF2B5EF4-FFF2-40B4-BE49-F238E27FC236}">
                <a16:creationId xmlns:a16="http://schemas.microsoft.com/office/drawing/2014/main" id="{C48ACDC8-6175-474B-ACC9-440BD8AFFFA7}"/>
              </a:ext>
            </a:extLst>
          </p:cNvPr>
          <p:cNvGraphicFramePr/>
          <p:nvPr userDrawn="1">
            <p:extLst>
              <p:ext uri="{D42A27DB-BD31-4B8C-83A1-F6EECF244321}">
                <p14:modId xmlns:p14="http://schemas.microsoft.com/office/powerpoint/2010/main" val="3467003639"/>
              </p:ext>
            </p:extLst>
          </p:nvPr>
        </p:nvGraphicFramePr>
        <p:xfrm>
          <a:off x="184944" y="9376268"/>
          <a:ext cx="1215573" cy="314960"/>
        </p:xfrm>
        <a:graphic>
          <a:graphicData uri="http://schemas.openxmlformats.org/drawingml/2006/table">
            <a:tbl>
              <a:tblPr>
                <a:tableStyleId>{4C3C2611-4C71-4FC5-86AE-919BDF0F9419}</a:tableStyleId>
              </a:tblPr>
              <a:tblGrid>
                <a:gridCol w="1215573">
                  <a:extLst>
                    <a:ext uri="{9D8B030D-6E8A-4147-A177-3AD203B41FA5}">
                      <a16:colId xmlns:a16="http://schemas.microsoft.com/office/drawing/2014/main" val="20000"/>
                    </a:ext>
                  </a:extLst>
                </a:gridCol>
              </a:tblGrid>
              <a:tr h="314960">
                <a:tc>
                  <a:txBody>
                    <a:bodyPr/>
                    <a:lstStyle/>
                    <a:p>
                      <a:pPr lvl="0" defTabSz="914400">
                        <a:tabLst>
                          <a:tab pos="914400" algn="l"/>
                        </a:tabLst>
                      </a:pPr>
                      <a:r>
                        <a:rPr lang="de-CH" sz="1400" dirty="0">
                          <a:solidFill>
                            <a:srgbClr val="FFFFFF"/>
                          </a:solidFill>
                          <a:latin typeface="+mn-lt"/>
                          <a:ea typeface="+mn-ea"/>
                          <a:cs typeface="+mn-cs"/>
                        </a:rPr>
                        <a:t>Andrea Fortier</a:t>
                      </a:r>
                      <a:endParaRPr sz="1400" dirty="0">
                        <a:solidFill>
                          <a:srgbClr val="FFFFFF"/>
                        </a:solidFill>
                        <a:latin typeface="+mn-lt"/>
                        <a:ea typeface="+mn-ea"/>
                        <a:cs typeface="+mn-cs"/>
                      </a:endParaRPr>
                    </a:p>
                  </a:txBody>
                  <a:tcPr marL="50800" marR="50800" marT="50800" marB="50800" anchor="ctr" horzOverflow="overflow">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239552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75" r:id="rId3"/>
    <p:sldLayoutId id="2147483701" r:id="rId4"/>
  </p:sldLayoutIdLst>
  <p:transition spd="med"/>
  <p:hf hdr="0" ftr="0"/>
  <p:txStyles>
    <p:title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p:titleStyle>
    <p:bodyStyle>
      <a:lvl1pPr marL="359999" indent="-359999" defTabSz="584200" eaLnBrk="1" hangingPunct="1">
        <a:spcBef>
          <a:spcPts val="600"/>
        </a:spcBef>
        <a:buClr>
          <a:srgbClr val="C82506"/>
        </a:buClr>
        <a:buSzPct val="70000"/>
        <a:buFont typeface="Myriad Pro"/>
        <a:buChar char="❖"/>
        <a:defRPr sz="3600">
          <a:latin typeface="Myriad Pro"/>
          <a:ea typeface="Myriad Pro"/>
          <a:cs typeface="Myriad Pro"/>
          <a:sym typeface="Myriad Pro"/>
        </a:defRPr>
      </a:lvl1pPr>
      <a:lvl2pPr marL="711200" indent="-355600" defTabSz="584200" eaLnBrk="1" hangingPunct="1">
        <a:lnSpc>
          <a:spcPct val="120000"/>
        </a:lnSpc>
        <a:spcBef>
          <a:spcPts val="600"/>
        </a:spcBef>
        <a:buClr>
          <a:srgbClr val="C82506"/>
        </a:buClr>
        <a:buSzPct val="50000"/>
        <a:buFont typeface="Myriad Pro"/>
        <a:buBlip>
          <a:blip r:embed="rId6"/>
        </a:buBlip>
        <a:defRPr sz="3600">
          <a:latin typeface="Myriad Pro"/>
          <a:ea typeface="Myriad Pro"/>
          <a:cs typeface="Myriad Pro"/>
          <a:sym typeface="Myriad Pro"/>
        </a:defRPr>
      </a:lvl2pPr>
      <a:lvl3pPr marL="1189898" indent="-469900" defTabSz="584200" eaLnBrk="1" hangingPunct="1">
        <a:spcBef>
          <a:spcPts val="600"/>
        </a:spcBef>
        <a:buClr>
          <a:srgbClr val="C82506"/>
        </a:buClr>
        <a:buSzPct val="25000"/>
        <a:buFont typeface="Myriad Pro"/>
        <a:buBlip>
          <a:blip r:embed="rId7"/>
        </a:buBlip>
        <a:defRPr sz="3600">
          <a:latin typeface="Myriad Pro"/>
          <a:ea typeface="Myriad Pro"/>
          <a:cs typeface="Myriad Pro"/>
          <a:sym typeface="Myriad Pro"/>
        </a:defRPr>
      </a:lvl3pPr>
      <a:lvl4pPr marL="1439999" indent="-360000"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4pPr>
      <a:lvl5pPr marL="1799999" indent="-360000"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p:bodyStyle>
    <p:otherStyle>
      <a:lvl1pPr algn="ctr" defTabSz="584200" eaLnBrk="1" hangingPunct="1">
        <a:defRPr>
          <a:solidFill>
            <a:schemeClr val="tx1"/>
          </a:solidFill>
          <a:latin typeface="+mn-lt"/>
          <a:ea typeface="+mn-ea"/>
          <a:cs typeface="+mn-cs"/>
          <a:sym typeface="Gill Sans"/>
        </a:defRPr>
      </a:lvl1pPr>
      <a:lvl2pPr algn="ctr" defTabSz="584200" eaLnBrk="1" hangingPunct="1">
        <a:defRPr>
          <a:solidFill>
            <a:schemeClr val="tx1"/>
          </a:solidFill>
          <a:latin typeface="+mn-lt"/>
          <a:ea typeface="+mn-ea"/>
          <a:cs typeface="+mn-cs"/>
          <a:sym typeface="Gill Sans"/>
        </a:defRPr>
      </a:lvl2pPr>
      <a:lvl3pPr algn="ctr" defTabSz="584200" eaLnBrk="1" hangingPunct="1">
        <a:defRPr>
          <a:solidFill>
            <a:schemeClr val="tx1"/>
          </a:solidFill>
          <a:latin typeface="+mn-lt"/>
          <a:ea typeface="+mn-ea"/>
          <a:cs typeface="+mn-cs"/>
          <a:sym typeface="Gill Sans"/>
        </a:defRPr>
      </a:lvl3pPr>
      <a:lvl4pPr algn="ctr" defTabSz="584200" eaLnBrk="1" hangingPunct="1">
        <a:defRPr>
          <a:solidFill>
            <a:schemeClr val="tx1"/>
          </a:solidFill>
          <a:latin typeface="+mn-lt"/>
          <a:ea typeface="+mn-ea"/>
          <a:cs typeface="+mn-cs"/>
          <a:sym typeface="Gill Sans"/>
        </a:defRPr>
      </a:lvl4pPr>
      <a:lvl5pPr algn="ctr" defTabSz="584200" eaLnBrk="1" hangingPunct="1">
        <a:defRPr>
          <a:solidFill>
            <a:schemeClr val="tx1"/>
          </a:solidFill>
          <a:latin typeface="+mn-lt"/>
          <a:ea typeface="+mn-ea"/>
          <a:cs typeface="+mn-cs"/>
          <a:sym typeface="Gill Sans"/>
        </a:defRPr>
      </a:lvl5pPr>
      <a:lvl6pPr algn="ctr" defTabSz="584200" eaLnBrk="1" hangingPunct="1">
        <a:defRPr>
          <a:solidFill>
            <a:schemeClr val="tx1"/>
          </a:solidFill>
          <a:latin typeface="+mn-lt"/>
          <a:ea typeface="+mn-ea"/>
          <a:cs typeface="+mn-cs"/>
          <a:sym typeface="Gill Sans"/>
        </a:defRPr>
      </a:lvl6pPr>
      <a:lvl7pPr algn="ctr" defTabSz="584200" eaLnBrk="1" hangingPunct="1">
        <a:defRPr>
          <a:solidFill>
            <a:schemeClr val="tx1"/>
          </a:solidFill>
          <a:latin typeface="+mn-lt"/>
          <a:ea typeface="+mn-ea"/>
          <a:cs typeface="+mn-cs"/>
          <a:sym typeface="Gill Sans"/>
        </a:defRPr>
      </a:lvl7pPr>
      <a:lvl8pPr algn="ctr" defTabSz="584200" eaLnBrk="1" hangingPunct="1">
        <a:defRPr>
          <a:solidFill>
            <a:schemeClr val="tx1"/>
          </a:solidFill>
          <a:latin typeface="+mn-lt"/>
          <a:ea typeface="+mn-ea"/>
          <a:cs typeface="+mn-cs"/>
          <a:sym typeface="Gill Sans"/>
        </a:defRPr>
      </a:lvl8pPr>
      <a:lvl9pPr algn="ctr" defTabSz="584200" eaLnBrk="1" hangingPunct="1">
        <a:defRPr>
          <a:solidFill>
            <a:schemeClr val="tx1"/>
          </a:solidFill>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4424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jpeg"/><Relationship Id="rId21" Type="http://schemas.openxmlformats.org/officeDocument/2006/relationships/image" Target="../media/image24.png"/><Relationship Id="rId7" Type="http://schemas.openxmlformats.org/officeDocument/2006/relationships/image" Target="../media/image10.tif"/><Relationship Id="rId12" Type="http://schemas.openxmlformats.org/officeDocument/2006/relationships/image" Target="../media/image15.png"/><Relationship Id="rId17" Type="http://schemas.openxmlformats.org/officeDocument/2006/relationships/image" Target="../media/image20.gif"/><Relationship Id="rId25" Type="http://schemas.openxmlformats.org/officeDocument/2006/relationships/image" Target="../media/image28.gif"/><Relationship Id="rId2" Type="http://schemas.openxmlformats.org/officeDocument/2006/relationships/image" Target="../media/image5.png"/><Relationship Id="rId16" Type="http://schemas.openxmlformats.org/officeDocument/2006/relationships/image" Target="../media/image19.gif"/><Relationship Id="rId20" Type="http://schemas.openxmlformats.org/officeDocument/2006/relationships/image" Target="../media/image23.jpeg"/><Relationship Id="rId29"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tif"/><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tif"/><Relationship Id="rId28" Type="http://schemas.openxmlformats.org/officeDocument/2006/relationships/image" Target="../media/image31.png"/><Relationship Id="rId10" Type="http://schemas.openxmlformats.org/officeDocument/2006/relationships/image" Target="../media/image13.jpeg"/><Relationship Id="rId19" Type="http://schemas.openxmlformats.org/officeDocument/2006/relationships/image" Target="../media/image22.gif"/><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jpeg"/><Relationship Id="rId27" Type="http://schemas.openxmlformats.org/officeDocument/2006/relationships/image" Target="../media/image30.JPG"/><Relationship Id="rId30"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gif"/><Relationship Id="rId26" Type="http://schemas.openxmlformats.org/officeDocument/2006/relationships/image" Target="../media/image28.gif"/><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tif"/><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image" Target="../media/image27.tif"/><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gif"/><Relationship Id="rId29"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9.png"/><Relationship Id="rId24" Type="http://schemas.openxmlformats.org/officeDocument/2006/relationships/image" Target="../media/image26.tif"/><Relationship Id="rId5" Type="http://schemas.openxmlformats.org/officeDocument/2006/relationships/image" Target="../media/image8.jpe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1.png"/><Relationship Id="rId10" Type="http://schemas.openxmlformats.org/officeDocument/2006/relationships/image" Target="../media/image13.jpeg"/><Relationship Id="rId19" Type="http://schemas.openxmlformats.org/officeDocument/2006/relationships/image" Target="../media/image21.png"/><Relationship Id="rId31" Type="http://schemas.openxmlformats.org/officeDocument/2006/relationships/hyperlink" Target="https://www.cosmos.esa.int/web/cheops/performances-photometric-precision" TargetMode="External"/><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30.JPG"/><Relationship Id="rId30"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0.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gif"/><Relationship Id="rId26" Type="http://schemas.openxmlformats.org/officeDocument/2006/relationships/image" Target="../media/image28.gif"/><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tif"/><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image" Target="../media/image27.tif"/><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gif"/><Relationship Id="rId29"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9.png"/><Relationship Id="rId24" Type="http://schemas.openxmlformats.org/officeDocument/2006/relationships/image" Target="../media/image26.tif"/><Relationship Id="rId5" Type="http://schemas.openxmlformats.org/officeDocument/2006/relationships/image" Target="../media/image8.jpe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1.png"/><Relationship Id="rId10" Type="http://schemas.openxmlformats.org/officeDocument/2006/relationships/image" Target="../media/image13.jpeg"/><Relationship Id="rId19" Type="http://schemas.openxmlformats.org/officeDocument/2006/relationships/image" Target="../media/image21.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30.JPG"/><Relationship Id="rId30"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2.xml"/><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customXml" Target="../ink/ink2.xml"/><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github.com/pmaxted/pycheop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C71E7-0795-F04C-8173-3807777475E3}"/>
              </a:ext>
            </a:extLst>
          </p:cNvPr>
          <p:cNvSpPr>
            <a:spLocks noGrp="1"/>
          </p:cNvSpPr>
          <p:nvPr>
            <p:ph type="sldNum" sz="quarter" idx="2"/>
          </p:nvPr>
        </p:nvSpPr>
        <p:spPr/>
        <p:txBody>
          <a:bodyPr/>
          <a:lstStyle/>
          <a:p>
            <a:pPr marL="0" marR="0" lvl="0" indent="0" algn="ctr" defTabSz="584200" eaLnBrk="1" fontAlgn="auto" latinLnBrk="0" hangingPunct="1">
              <a:lnSpc>
                <a:spcPct val="100000"/>
              </a:lnSpc>
              <a:spcBef>
                <a:spcPts val="0"/>
              </a:spcBef>
              <a:spcAft>
                <a:spcPts val="0"/>
              </a:spcAft>
              <a:buClrTx/>
              <a:buSzTx/>
              <a:buFontTx/>
              <a:buNone/>
              <a:tabLst/>
              <a:defRPr/>
            </a:pPr>
            <a:fld id="{86CB4B4D-7CA3-9044-876B-883B54F8677D}" type="slidenum">
              <a:rPr kumimoji="0" lang="en-US" sz="1800" b="0" i="0" u="none" strike="noStrike" kern="0" cap="none" spc="0" normalizeH="0" baseline="0" noProof="0" smtClean="0">
                <a:ln>
                  <a:noFill/>
                </a:ln>
                <a:solidFill>
                  <a:srgbClr val="FFFFFF"/>
                </a:solidFill>
                <a:effectLst/>
                <a:uLnTx/>
                <a:uFillTx/>
                <a:latin typeface="Gill Sans"/>
                <a:cs typeface="Gill Sans"/>
                <a:sym typeface="Gill Sans"/>
              </a:rPr>
              <a:pPr marL="0" marR="0" lvl="0" indent="0" algn="ctr" defTabSz="5842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rgbClr val="FFFFFF"/>
              </a:solidFill>
              <a:effectLst/>
              <a:uLnTx/>
              <a:uFillTx/>
              <a:latin typeface="Gill Sans"/>
              <a:cs typeface="Gill Sans"/>
              <a:sym typeface="Gill Sans"/>
            </a:endParaRPr>
          </a:p>
        </p:txBody>
      </p:sp>
      <p:sp>
        <p:nvSpPr>
          <p:cNvPr id="42" name="TextBox 41">
            <a:extLst>
              <a:ext uri="{FF2B5EF4-FFF2-40B4-BE49-F238E27FC236}">
                <a16:creationId xmlns:a16="http://schemas.microsoft.com/office/drawing/2014/main" id="{428EE35A-265A-6343-A7F6-3AEB8B6F5F10}"/>
              </a:ext>
            </a:extLst>
          </p:cNvPr>
          <p:cNvSpPr txBox="1"/>
          <p:nvPr/>
        </p:nvSpPr>
        <p:spPr>
          <a:xfrm>
            <a:off x="720368" y="7661778"/>
            <a:ext cx="1156406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000000"/>
                </a:solidFill>
                <a:effectLst/>
                <a:uLnTx/>
                <a:uFillTx/>
                <a:latin typeface="Myriad Pro"/>
                <a:ea typeface="+mn-ea"/>
                <a:cs typeface="Gill Sans"/>
                <a:sym typeface="Gill Sans"/>
              </a:rPr>
              <a:t>CHEOPS Performance</a:t>
            </a:r>
          </a:p>
        </p:txBody>
      </p:sp>
      <p:sp>
        <p:nvSpPr>
          <p:cNvPr id="34" name="Rectangle 33">
            <a:extLst>
              <a:ext uri="{FF2B5EF4-FFF2-40B4-BE49-F238E27FC236}">
                <a16:creationId xmlns:a16="http://schemas.microsoft.com/office/drawing/2014/main" id="{E215CEB8-4CD2-C94D-B3BA-F2CC72E10C19}"/>
              </a:ext>
            </a:extLst>
          </p:cNvPr>
          <p:cNvSpPr/>
          <p:nvPr/>
        </p:nvSpPr>
        <p:spPr>
          <a:xfrm>
            <a:off x="17036" y="163818"/>
            <a:ext cx="1790912" cy="1140975"/>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grpSp>
        <p:nvGrpSpPr>
          <p:cNvPr id="33" name="Group 32">
            <a:extLst>
              <a:ext uri="{FF2B5EF4-FFF2-40B4-BE49-F238E27FC236}">
                <a16:creationId xmlns:a16="http://schemas.microsoft.com/office/drawing/2014/main" id="{9173404B-B20E-B846-889C-F2784E355DE9}"/>
              </a:ext>
            </a:extLst>
          </p:cNvPr>
          <p:cNvGrpSpPr/>
          <p:nvPr/>
        </p:nvGrpSpPr>
        <p:grpSpPr>
          <a:xfrm>
            <a:off x="84572" y="416303"/>
            <a:ext cx="3744674" cy="6937755"/>
            <a:chOff x="-220566" y="-68323"/>
            <a:chExt cx="3744674" cy="6937755"/>
          </a:xfrm>
        </p:grpSpPr>
        <p:grpSp>
          <p:nvGrpSpPr>
            <p:cNvPr id="31" name="Group 30">
              <a:extLst>
                <a:ext uri="{FF2B5EF4-FFF2-40B4-BE49-F238E27FC236}">
                  <a16:creationId xmlns:a16="http://schemas.microsoft.com/office/drawing/2014/main" id="{A3520890-F1A8-6842-A20D-7C60A6B5713C}"/>
                </a:ext>
              </a:extLst>
            </p:cNvPr>
            <p:cNvGrpSpPr/>
            <p:nvPr/>
          </p:nvGrpSpPr>
          <p:grpSpPr>
            <a:xfrm>
              <a:off x="102787" y="225993"/>
              <a:ext cx="3421321" cy="6643439"/>
              <a:chOff x="865572" y="1374639"/>
              <a:chExt cx="3421321" cy="6643439"/>
            </a:xfrm>
          </p:grpSpPr>
          <p:sp>
            <p:nvSpPr>
              <p:cNvPr id="30" name="Rectangle 29">
                <a:extLst>
                  <a:ext uri="{FF2B5EF4-FFF2-40B4-BE49-F238E27FC236}">
                    <a16:creationId xmlns:a16="http://schemas.microsoft.com/office/drawing/2014/main" id="{C31CCC98-C8AD-E047-9308-A7DE0EC9065F}"/>
                  </a:ext>
                </a:extLst>
              </p:cNvPr>
              <p:cNvSpPr/>
              <p:nvPr/>
            </p:nvSpPr>
            <p:spPr>
              <a:xfrm>
                <a:off x="865573" y="1375364"/>
                <a:ext cx="3330962" cy="6642714"/>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Gill Sans"/>
                  <a:ea typeface="+mn-ea"/>
                  <a:cs typeface="Gill Sans"/>
                  <a:sym typeface="Gill Sans"/>
                </a:endParaRPr>
              </a:p>
            </p:txBody>
          </p:sp>
          <p:grpSp>
            <p:nvGrpSpPr>
              <p:cNvPr id="4" name="Group 3">
                <a:extLst>
                  <a:ext uri="{FF2B5EF4-FFF2-40B4-BE49-F238E27FC236}">
                    <a16:creationId xmlns:a16="http://schemas.microsoft.com/office/drawing/2014/main" id="{4E9EF3EF-5B9E-7947-9001-BDA7EECBEC6F}"/>
                  </a:ext>
                </a:extLst>
              </p:cNvPr>
              <p:cNvGrpSpPr/>
              <p:nvPr/>
            </p:nvGrpSpPr>
            <p:grpSpPr>
              <a:xfrm>
                <a:off x="865572" y="1374639"/>
                <a:ext cx="3421321" cy="6643439"/>
                <a:chOff x="9774045" y="2067366"/>
                <a:chExt cx="3421321" cy="6643439"/>
              </a:xfrm>
            </p:grpSpPr>
            <p:pic>
              <p:nvPicPr>
                <p:cNvPr id="5" name="Admatis_logo.png" descr="Admatis_logo.png">
                  <a:extLst>
                    <a:ext uri="{FF2B5EF4-FFF2-40B4-BE49-F238E27FC236}">
                      <a16:creationId xmlns:a16="http://schemas.microsoft.com/office/drawing/2014/main" id="{E59BFCD1-1F03-784D-9F5D-B327C2AB4A70}"/>
                    </a:ext>
                  </a:extLst>
                </p:cNvPr>
                <p:cNvPicPr>
                  <a:picLocks noChangeAspect="1"/>
                </p:cNvPicPr>
                <p:nvPr/>
              </p:nvPicPr>
              <p:blipFill>
                <a:blip r:embed="rId2"/>
                <a:stretch>
                  <a:fillRect/>
                </a:stretch>
              </p:blipFill>
              <p:spPr>
                <a:xfrm>
                  <a:off x="9910036" y="6434683"/>
                  <a:ext cx="1991018" cy="339460"/>
                </a:xfrm>
                <a:prstGeom prst="rect">
                  <a:avLst/>
                </a:prstGeom>
                <a:ln w="12700">
                  <a:miter lim="400000"/>
                </a:ln>
              </p:spPr>
            </p:pic>
            <p:pic>
              <p:nvPicPr>
                <p:cNvPr id="6" name="Cambridge University logo-rgb.jpg" descr="Cambridge University logo-rgb.jpg">
                  <a:extLst>
                    <a:ext uri="{FF2B5EF4-FFF2-40B4-BE49-F238E27FC236}">
                      <a16:creationId xmlns:a16="http://schemas.microsoft.com/office/drawing/2014/main" id="{D16FDFA0-2977-E34B-BAAB-AA24B6180B0C}"/>
                    </a:ext>
                  </a:extLst>
                </p:cNvPr>
                <p:cNvPicPr>
                  <a:picLocks noChangeAspect="1"/>
                </p:cNvPicPr>
                <p:nvPr/>
              </p:nvPicPr>
              <p:blipFill>
                <a:blip r:embed="rId3"/>
                <a:stretch>
                  <a:fillRect/>
                </a:stretch>
              </p:blipFill>
              <p:spPr>
                <a:xfrm>
                  <a:off x="10622819" y="4371635"/>
                  <a:ext cx="2355428" cy="508002"/>
                </a:xfrm>
                <a:prstGeom prst="rect">
                  <a:avLst/>
                </a:prstGeom>
                <a:ln w="12700">
                  <a:miter lim="400000"/>
                </a:ln>
              </p:spPr>
            </p:pic>
            <p:pic>
              <p:nvPicPr>
                <p:cNvPr id="7" name="CSL_TXT_RVB.jpg" descr="CSL_TXT_RVB.jpg">
                  <a:extLst>
                    <a:ext uri="{FF2B5EF4-FFF2-40B4-BE49-F238E27FC236}">
                      <a16:creationId xmlns:a16="http://schemas.microsoft.com/office/drawing/2014/main" id="{9A3D55E0-38FD-754E-91AC-79EDE89B03A6}"/>
                    </a:ext>
                  </a:extLst>
                </p:cNvPr>
                <p:cNvPicPr>
                  <a:picLocks noChangeAspect="1"/>
                </p:cNvPicPr>
                <p:nvPr/>
              </p:nvPicPr>
              <p:blipFill>
                <a:blip r:embed="rId4"/>
                <a:stretch>
                  <a:fillRect/>
                </a:stretch>
              </p:blipFill>
              <p:spPr>
                <a:xfrm>
                  <a:off x="11388649" y="6761990"/>
                  <a:ext cx="908768" cy="635002"/>
                </a:xfrm>
                <a:prstGeom prst="rect">
                  <a:avLst/>
                </a:prstGeom>
                <a:ln w="12700">
                  <a:miter lim="400000"/>
                </a:ln>
              </p:spPr>
            </p:pic>
            <p:pic>
              <p:nvPicPr>
                <p:cNvPr id="8" name="Deimos Engenharia 2013.jpg" descr="Deimos Engenharia 2013.jpg">
                  <a:extLst>
                    <a:ext uri="{FF2B5EF4-FFF2-40B4-BE49-F238E27FC236}">
                      <a16:creationId xmlns:a16="http://schemas.microsoft.com/office/drawing/2014/main" id="{4D19CCF8-2EFE-5540-8F19-EA6948BE315A}"/>
                    </a:ext>
                  </a:extLst>
                </p:cNvPr>
                <p:cNvPicPr>
                  <a:picLocks noChangeAspect="1"/>
                </p:cNvPicPr>
                <p:nvPr/>
              </p:nvPicPr>
              <p:blipFill>
                <a:blip r:embed="rId5"/>
                <a:stretch>
                  <a:fillRect/>
                </a:stretch>
              </p:blipFill>
              <p:spPr>
                <a:xfrm>
                  <a:off x="11795664" y="3749277"/>
                  <a:ext cx="1154552" cy="572574"/>
                </a:xfrm>
                <a:prstGeom prst="rect">
                  <a:avLst/>
                </a:prstGeom>
                <a:ln w="12700">
                  <a:miter lim="400000"/>
                </a:ln>
              </p:spPr>
            </p:pic>
            <p:pic>
              <p:nvPicPr>
                <p:cNvPr id="9" name="EPFL_LOG_QUADRI_Red.pdf" descr="EPFL_LOG_QUADRI_Red.pdf">
                  <a:extLst>
                    <a:ext uri="{FF2B5EF4-FFF2-40B4-BE49-F238E27FC236}">
                      <a16:creationId xmlns:a16="http://schemas.microsoft.com/office/drawing/2014/main" id="{B14D8300-E4D0-1649-B7E9-F49DF3397A93}"/>
                    </a:ext>
                  </a:extLst>
                </p:cNvPr>
                <p:cNvPicPr>
                  <a:picLocks noChangeAspect="1"/>
                </p:cNvPicPr>
                <p:nvPr/>
              </p:nvPicPr>
              <p:blipFill>
                <a:blip r:embed="rId6"/>
                <a:stretch>
                  <a:fillRect/>
                </a:stretch>
              </p:blipFill>
              <p:spPr>
                <a:xfrm>
                  <a:off x="10569684" y="3442128"/>
                  <a:ext cx="1074597" cy="523697"/>
                </a:xfrm>
                <a:prstGeom prst="rect">
                  <a:avLst/>
                </a:prstGeom>
                <a:ln w="12700">
                  <a:miter lim="400000"/>
                </a:ln>
              </p:spPr>
            </p:pic>
            <p:pic>
              <p:nvPicPr>
                <p:cNvPr id="10" name="IA_caup_150dpi_rgb (until Jan 2015).tif" descr="IA_caup_150dpi_rgb (until Jan 2015).tif">
                  <a:extLst>
                    <a:ext uri="{FF2B5EF4-FFF2-40B4-BE49-F238E27FC236}">
                      <a16:creationId xmlns:a16="http://schemas.microsoft.com/office/drawing/2014/main" id="{359F7BC3-28AF-0949-B033-94D793A78AE0}"/>
                    </a:ext>
                  </a:extLst>
                </p:cNvPr>
                <p:cNvPicPr>
                  <a:picLocks noChangeAspect="1"/>
                </p:cNvPicPr>
                <p:nvPr/>
              </p:nvPicPr>
              <p:blipFill>
                <a:blip r:embed="rId7"/>
                <a:stretch>
                  <a:fillRect/>
                </a:stretch>
              </p:blipFill>
              <p:spPr>
                <a:xfrm>
                  <a:off x="9819505" y="5854519"/>
                  <a:ext cx="1255308" cy="508002"/>
                </a:xfrm>
                <a:prstGeom prst="rect">
                  <a:avLst/>
                </a:prstGeom>
                <a:ln w="12700">
                  <a:miter lim="400000"/>
                </a:ln>
              </p:spPr>
            </p:pic>
            <p:pic>
              <p:nvPicPr>
                <p:cNvPr id="11" name="IA_logo_vector-cmyk+black.pdf" descr="IA_logo_vector-cmyk+black.pdf">
                  <a:extLst>
                    <a:ext uri="{FF2B5EF4-FFF2-40B4-BE49-F238E27FC236}">
                      <a16:creationId xmlns:a16="http://schemas.microsoft.com/office/drawing/2014/main" id="{293B5226-2549-C448-AFD0-9FC087B6DCB8}"/>
                    </a:ext>
                  </a:extLst>
                </p:cNvPr>
                <p:cNvPicPr>
                  <a:picLocks noChangeAspect="1"/>
                </p:cNvPicPr>
                <p:nvPr/>
              </p:nvPicPr>
              <p:blipFill>
                <a:blip r:embed="rId8"/>
                <a:stretch>
                  <a:fillRect/>
                </a:stretch>
              </p:blipFill>
              <p:spPr>
                <a:xfrm>
                  <a:off x="12015909" y="2625607"/>
                  <a:ext cx="951513" cy="635002"/>
                </a:xfrm>
                <a:prstGeom prst="rect">
                  <a:avLst/>
                </a:prstGeom>
                <a:ln w="12700">
                  <a:miter lim="400000"/>
                </a:ln>
              </p:spPr>
            </p:pic>
            <p:pic>
              <p:nvPicPr>
                <p:cNvPr id="12" name="INAF_logo_large1.png" descr="INAF_logo_large1.png">
                  <a:extLst>
                    <a:ext uri="{FF2B5EF4-FFF2-40B4-BE49-F238E27FC236}">
                      <a16:creationId xmlns:a16="http://schemas.microsoft.com/office/drawing/2014/main" id="{86A59EEB-54A9-7945-8D54-6DA61E950653}"/>
                    </a:ext>
                  </a:extLst>
                </p:cNvPr>
                <p:cNvPicPr>
                  <a:picLocks noChangeAspect="1"/>
                </p:cNvPicPr>
                <p:nvPr/>
              </p:nvPicPr>
              <p:blipFill>
                <a:blip r:embed="rId9"/>
                <a:stretch>
                  <a:fillRect/>
                </a:stretch>
              </p:blipFill>
              <p:spPr>
                <a:xfrm>
                  <a:off x="11566307" y="3267692"/>
                  <a:ext cx="1411940" cy="637201"/>
                </a:xfrm>
                <a:prstGeom prst="rect">
                  <a:avLst/>
                </a:prstGeom>
                <a:ln w="12700">
                  <a:miter lim="400000"/>
                </a:ln>
              </p:spPr>
            </p:pic>
            <p:pic>
              <p:nvPicPr>
                <p:cNvPr id="13" name="IOA_logo_black.jpg" descr="IOA_logo_black.jpg">
                  <a:extLst>
                    <a:ext uri="{FF2B5EF4-FFF2-40B4-BE49-F238E27FC236}">
                      <a16:creationId xmlns:a16="http://schemas.microsoft.com/office/drawing/2014/main" id="{CEC45557-2A11-2B43-A13A-D9684270640C}"/>
                    </a:ext>
                  </a:extLst>
                </p:cNvPr>
                <p:cNvPicPr>
                  <a:picLocks noChangeAspect="1"/>
                </p:cNvPicPr>
                <p:nvPr/>
              </p:nvPicPr>
              <p:blipFill>
                <a:blip r:embed="rId10"/>
                <a:stretch>
                  <a:fillRect/>
                </a:stretch>
              </p:blipFill>
              <p:spPr>
                <a:xfrm>
                  <a:off x="11470877" y="4827696"/>
                  <a:ext cx="846139" cy="829903"/>
                </a:xfrm>
                <a:prstGeom prst="rect">
                  <a:avLst/>
                </a:prstGeom>
                <a:ln w="12700">
                  <a:miter lim="400000"/>
                </a:ln>
              </p:spPr>
            </p:pic>
            <p:pic>
              <p:nvPicPr>
                <p:cNvPr id="15" name="lam.pdf" descr="lam.pdf">
                  <a:extLst>
                    <a:ext uri="{FF2B5EF4-FFF2-40B4-BE49-F238E27FC236}">
                      <a16:creationId xmlns:a16="http://schemas.microsoft.com/office/drawing/2014/main" id="{BD50D49E-55C1-5440-AE33-2B74EDA6D81A}"/>
                    </a:ext>
                  </a:extLst>
                </p:cNvPr>
                <p:cNvPicPr>
                  <a:picLocks noChangeAspect="1"/>
                </p:cNvPicPr>
                <p:nvPr/>
              </p:nvPicPr>
              <p:blipFill>
                <a:blip r:embed="rId11"/>
                <a:stretch>
                  <a:fillRect/>
                </a:stretch>
              </p:blipFill>
              <p:spPr>
                <a:xfrm>
                  <a:off x="9774046" y="6761990"/>
                  <a:ext cx="1589786" cy="508002"/>
                </a:xfrm>
                <a:prstGeom prst="rect">
                  <a:avLst/>
                </a:prstGeom>
                <a:ln w="12700">
                  <a:miter lim="400000"/>
                </a:ln>
              </p:spPr>
            </p:pic>
            <p:pic>
              <p:nvPicPr>
                <p:cNvPr id="16" name="logo konkoly.pdf" descr="logo konkoly.pdf">
                  <a:extLst>
                    <a:ext uri="{FF2B5EF4-FFF2-40B4-BE49-F238E27FC236}">
                      <a16:creationId xmlns:a16="http://schemas.microsoft.com/office/drawing/2014/main" id="{3B122D00-60E8-4740-913E-C33C84AB0C12}"/>
                    </a:ext>
                  </a:extLst>
                </p:cNvPr>
                <p:cNvPicPr>
                  <a:picLocks noChangeAspect="1"/>
                </p:cNvPicPr>
                <p:nvPr/>
              </p:nvPicPr>
              <p:blipFill>
                <a:blip r:embed="rId12"/>
                <a:stretch>
                  <a:fillRect/>
                </a:stretch>
              </p:blipFill>
              <p:spPr>
                <a:xfrm>
                  <a:off x="10683748" y="4952505"/>
                  <a:ext cx="795598" cy="845630"/>
                </a:xfrm>
                <a:prstGeom prst="rect">
                  <a:avLst/>
                </a:prstGeom>
                <a:ln w="12700">
                  <a:miter lim="400000"/>
                </a:ln>
              </p:spPr>
            </p:pic>
            <p:pic>
              <p:nvPicPr>
                <p:cNvPr id="18" name="obsGe_pins.pdf" descr="obsGe_pins.pdf">
                  <a:extLst>
                    <a:ext uri="{FF2B5EF4-FFF2-40B4-BE49-F238E27FC236}">
                      <a16:creationId xmlns:a16="http://schemas.microsoft.com/office/drawing/2014/main" id="{C3259406-F91C-D141-8847-307D6380CC80}"/>
                    </a:ext>
                  </a:extLst>
                </p:cNvPr>
                <p:cNvPicPr>
                  <a:picLocks noChangeAspect="1"/>
                </p:cNvPicPr>
                <p:nvPr/>
              </p:nvPicPr>
              <p:blipFill>
                <a:blip r:embed="rId13"/>
                <a:stretch>
                  <a:fillRect/>
                </a:stretch>
              </p:blipFill>
              <p:spPr>
                <a:xfrm>
                  <a:off x="12350749" y="8075803"/>
                  <a:ext cx="635002" cy="635002"/>
                </a:xfrm>
                <a:prstGeom prst="rect">
                  <a:avLst/>
                </a:prstGeom>
                <a:ln w="12700">
                  <a:miter lim="400000"/>
                </a:ln>
              </p:spPr>
            </p:pic>
            <p:pic>
              <p:nvPicPr>
                <p:cNvPr id="19" name="pasted-image.pdf" descr="pasted-image.pdf">
                  <a:extLst>
                    <a:ext uri="{FF2B5EF4-FFF2-40B4-BE49-F238E27FC236}">
                      <a16:creationId xmlns:a16="http://schemas.microsoft.com/office/drawing/2014/main" id="{85E9A000-A15D-714A-91E1-5D274BD54868}"/>
                    </a:ext>
                  </a:extLst>
                </p:cNvPr>
                <p:cNvPicPr>
                  <a:picLocks noChangeAspect="1"/>
                </p:cNvPicPr>
                <p:nvPr/>
              </p:nvPicPr>
              <p:blipFill>
                <a:blip r:embed="rId14"/>
                <a:stretch>
                  <a:fillRect/>
                </a:stretch>
              </p:blipFill>
              <p:spPr>
                <a:xfrm>
                  <a:off x="9774045" y="3841597"/>
                  <a:ext cx="837854" cy="840755"/>
                </a:xfrm>
                <a:prstGeom prst="rect">
                  <a:avLst/>
                </a:prstGeom>
                <a:ln w="12700">
                  <a:miter lim="400000"/>
                </a:ln>
              </p:spPr>
            </p:pic>
            <p:pic>
              <p:nvPicPr>
                <p:cNvPr id="20" name="Uni-Astrophysik-Logo-CMYK.pdf" descr="Uni-Astrophysik-Logo-CMYK.pdf">
                  <a:extLst>
                    <a:ext uri="{FF2B5EF4-FFF2-40B4-BE49-F238E27FC236}">
                      <a16:creationId xmlns:a16="http://schemas.microsoft.com/office/drawing/2014/main" id="{C767B523-50A2-514B-A6D4-5ECA1D981799}"/>
                    </a:ext>
                  </a:extLst>
                </p:cNvPr>
                <p:cNvPicPr>
                  <a:picLocks noChangeAspect="1"/>
                </p:cNvPicPr>
                <p:nvPr/>
              </p:nvPicPr>
              <p:blipFill>
                <a:blip r:embed="rId15"/>
                <a:stretch>
                  <a:fillRect/>
                </a:stretch>
              </p:blipFill>
              <p:spPr>
                <a:xfrm>
                  <a:off x="11553783" y="7470612"/>
                  <a:ext cx="1427240" cy="508003"/>
                </a:xfrm>
                <a:prstGeom prst="rect">
                  <a:avLst/>
                </a:prstGeom>
                <a:ln w="12700">
                  <a:miter lim="400000"/>
                </a:ln>
              </p:spPr>
            </p:pic>
            <p:pic>
              <p:nvPicPr>
                <p:cNvPr id="21" name="UNIGE.gif" descr="UNIGE.gif">
                  <a:extLst>
                    <a:ext uri="{FF2B5EF4-FFF2-40B4-BE49-F238E27FC236}">
                      <a16:creationId xmlns:a16="http://schemas.microsoft.com/office/drawing/2014/main" id="{F8F2AFD4-6AC1-EF4E-964C-08F351FCA5FD}"/>
                    </a:ext>
                  </a:extLst>
                </p:cNvPr>
                <p:cNvPicPr>
                  <a:picLocks noChangeAspect="1"/>
                </p:cNvPicPr>
                <p:nvPr/>
              </p:nvPicPr>
              <p:blipFill>
                <a:blip r:embed="rId16"/>
                <a:stretch>
                  <a:fillRect/>
                </a:stretch>
              </p:blipFill>
              <p:spPr>
                <a:xfrm>
                  <a:off x="10862458" y="8139303"/>
                  <a:ext cx="1409682" cy="508002"/>
                </a:xfrm>
                <a:prstGeom prst="rect">
                  <a:avLst/>
                </a:prstGeom>
                <a:ln w="12700">
                  <a:miter lim="400000"/>
                </a:ln>
              </p:spPr>
            </p:pic>
            <p:pic>
              <p:nvPicPr>
                <p:cNvPr id="22" name="IAC.gif" descr="IAC.gif">
                  <a:extLst>
                    <a:ext uri="{FF2B5EF4-FFF2-40B4-BE49-F238E27FC236}">
                      <a16:creationId xmlns:a16="http://schemas.microsoft.com/office/drawing/2014/main" id="{3D9990B9-E01B-5A4E-9ABC-770B95C63E6D}"/>
                    </a:ext>
                  </a:extLst>
                </p:cNvPr>
                <p:cNvPicPr>
                  <a:picLocks noChangeAspect="1"/>
                </p:cNvPicPr>
                <p:nvPr/>
              </p:nvPicPr>
              <p:blipFill>
                <a:blip r:embed="rId17"/>
                <a:stretch>
                  <a:fillRect/>
                </a:stretch>
              </p:blipFill>
              <p:spPr>
                <a:xfrm>
                  <a:off x="12343245" y="4897497"/>
                  <a:ext cx="635002" cy="637201"/>
                </a:xfrm>
                <a:prstGeom prst="rect">
                  <a:avLst/>
                </a:prstGeom>
                <a:ln w="12700">
                  <a:miter lim="400000"/>
                </a:ln>
              </p:spPr>
            </p:pic>
            <p:pic>
              <p:nvPicPr>
                <p:cNvPr id="23" name="logo_inta.png" descr="logo_inta.png">
                  <a:extLst>
                    <a:ext uri="{FF2B5EF4-FFF2-40B4-BE49-F238E27FC236}">
                      <a16:creationId xmlns:a16="http://schemas.microsoft.com/office/drawing/2014/main" id="{B76F50D7-4E28-1042-AE9F-D5B7D0FAB147}"/>
                    </a:ext>
                  </a:extLst>
                </p:cNvPr>
                <p:cNvPicPr>
                  <a:picLocks noChangeAspect="1"/>
                </p:cNvPicPr>
                <p:nvPr/>
              </p:nvPicPr>
              <p:blipFill>
                <a:blip r:embed="rId18"/>
                <a:stretch>
                  <a:fillRect/>
                </a:stretch>
              </p:blipFill>
              <p:spPr>
                <a:xfrm>
                  <a:off x="12272140" y="5565951"/>
                  <a:ext cx="706107" cy="706107"/>
                </a:xfrm>
                <a:prstGeom prst="rect">
                  <a:avLst/>
                </a:prstGeom>
                <a:ln w="12700">
                  <a:miter lim="400000"/>
                </a:ln>
              </p:spPr>
            </p:pic>
            <p:pic>
              <p:nvPicPr>
                <p:cNvPr id="24" name="logo_oac.gif" descr="logo_oac.gif">
                  <a:extLst>
                    <a:ext uri="{FF2B5EF4-FFF2-40B4-BE49-F238E27FC236}">
                      <a16:creationId xmlns:a16="http://schemas.microsoft.com/office/drawing/2014/main" id="{465B862A-3A2B-D845-AD33-08BE4C651EC7}"/>
                    </a:ext>
                  </a:extLst>
                </p:cNvPr>
                <p:cNvPicPr>
                  <a:picLocks noChangeAspect="1"/>
                </p:cNvPicPr>
                <p:nvPr/>
              </p:nvPicPr>
              <p:blipFill>
                <a:blip r:embed="rId19"/>
                <a:stretch>
                  <a:fillRect/>
                </a:stretch>
              </p:blipFill>
              <p:spPr>
                <a:xfrm>
                  <a:off x="12304304" y="6761990"/>
                  <a:ext cx="690704" cy="635002"/>
                </a:xfrm>
                <a:prstGeom prst="rect">
                  <a:avLst/>
                </a:prstGeom>
                <a:ln w="12700">
                  <a:miter lim="400000"/>
                </a:ln>
              </p:spPr>
            </p:pic>
            <p:pic>
              <p:nvPicPr>
                <p:cNvPr id="25" name="download (2).jpg" descr="download (2).jpg">
                  <a:extLst>
                    <a:ext uri="{FF2B5EF4-FFF2-40B4-BE49-F238E27FC236}">
                      <a16:creationId xmlns:a16="http://schemas.microsoft.com/office/drawing/2014/main" id="{558A1C99-E90E-1C40-A692-4390AFEB3C4F}"/>
                    </a:ext>
                  </a:extLst>
                </p:cNvPr>
                <p:cNvPicPr>
                  <a:picLocks noChangeAspect="1"/>
                </p:cNvPicPr>
                <p:nvPr/>
              </p:nvPicPr>
              <p:blipFill>
                <a:blip r:embed="rId20"/>
                <a:stretch>
                  <a:fillRect/>
                </a:stretch>
              </p:blipFill>
              <p:spPr>
                <a:xfrm>
                  <a:off x="9789982" y="2853380"/>
                  <a:ext cx="801947" cy="847472"/>
                </a:xfrm>
                <a:prstGeom prst="rect">
                  <a:avLst/>
                </a:prstGeom>
                <a:ln w="12700">
                  <a:miter lim="400000"/>
                </a:ln>
              </p:spPr>
            </p:pic>
            <p:pic>
              <p:nvPicPr>
                <p:cNvPr id="26" name="Liege logo_coul_texte_blason_cadre_300.png" descr="Liege logo_coul_texte_blason_cadre_300.png">
                  <a:extLst>
                    <a:ext uri="{FF2B5EF4-FFF2-40B4-BE49-F238E27FC236}">
                      <a16:creationId xmlns:a16="http://schemas.microsoft.com/office/drawing/2014/main" id="{32006A71-E9A7-AD4B-A6C9-EFD668F1B996}"/>
                    </a:ext>
                  </a:extLst>
                </p:cNvPr>
                <p:cNvPicPr>
                  <a:picLocks noChangeAspect="1"/>
                </p:cNvPicPr>
                <p:nvPr/>
              </p:nvPicPr>
              <p:blipFill>
                <a:blip r:embed="rId21"/>
                <a:stretch>
                  <a:fillRect/>
                </a:stretch>
              </p:blipFill>
              <p:spPr>
                <a:xfrm>
                  <a:off x="11174068" y="5736181"/>
                  <a:ext cx="870898" cy="635002"/>
                </a:xfrm>
                <a:prstGeom prst="rect">
                  <a:avLst/>
                </a:prstGeom>
                <a:ln w="12700">
                  <a:miter lim="400000"/>
                </a:ln>
              </p:spPr>
            </p:pic>
            <p:pic>
              <p:nvPicPr>
                <p:cNvPr id="27" name="download.jpg" descr="download.jpg">
                  <a:extLst>
                    <a:ext uri="{FF2B5EF4-FFF2-40B4-BE49-F238E27FC236}">
                      <a16:creationId xmlns:a16="http://schemas.microsoft.com/office/drawing/2014/main" id="{838A58F3-71D4-F843-8295-1C2E9734C1E2}"/>
                    </a:ext>
                  </a:extLst>
                </p:cNvPr>
                <p:cNvPicPr>
                  <a:picLocks noChangeAspect="1"/>
                </p:cNvPicPr>
                <p:nvPr/>
              </p:nvPicPr>
              <p:blipFill>
                <a:blip r:embed="rId22"/>
                <a:stretch>
                  <a:fillRect/>
                </a:stretch>
              </p:blipFill>
              <p:spPr>
                <a:xfrm>
                  <a:off x="12274150" y="6272991"/>
                  <a:ext cx="711202" cy="420537"/>
                </a:xfrm>
                <a:prstGeom prst="rect">
                  <a:avLst/>
                </a:prstGeom>
                <a:ln w="12700">
                  <a:miter lim="400000"/>
                </a:ln>
              </p:spPr>
            </p:pic>
            <p:pic>
              <p:nvPicPr>
                <p:cNvPr id="28" name="Picture 2" descr="Picture 2">
                  <a:extLst>
                    <a:ext uri="{FF2B5EF4-FFF2-40B4-BE49-F238E27FC236}">
                      <a16:creationId xmlns:a16="http://schemas.microsoft.com/office/drawing/2014/main" id="{AEA77805-E80E-A645-B69F-923114D28664}"/>
                    </a:ext>
                  </a:extLst>
                </p:cNvPr>
                <p:cNvPicPr>
                  <a:picLocks noChangeAspect="1"/>
                </p:cNvPicPr>
                <p:nvPr/>
              </p:nvPicPr>
              <p:blipFill>
                <a:blip r:embed="rId23"/>
                <a:stretch>
                  <a:fillRect/>
                </a:stretch>
              </p:blipFill>
              <p:spPr>
                <a:xfrm>
                  <a:off x="9789982" y="4773832"/>
                  <a:ext cx="915675" cy="915675"/>
                </a:xfrm>
                <a:prstGeom prst="rect">
                  <a:avLst/>
                </a:prstGeom>
                <a:ln w="12700">
                  <a:miter lim="400000"/>
                </a:ln>
              </p:spPr>
            </p:pic>
            <p:pic>
              <p:nvPicPr>
                <p:cNvPr id="29" name="Picture 3" descr="Picture 3">
                  <a:extLst>
                    <a:ext uri="{FF2B5EF4-FFF2-40B4-BE49-F238E27FC236}">
                      <a16:creationId xmlns:a16="http://schemas.microsoft.com/office/drawing/2014/main" id="{6A6C2D92-34F7-2E4C-A3C7-976FBDCC91B8}"/>
                    </a:ext>
                  </a:extLst>
                </p:cNvPr>
                <p:cNvPicPr>
                  <a:picLocks noChangeAspect="1"/>
                </p:cNvPicPr>
                <p:nvPr/>
              </p:nvPicPr>
              <p:blipFill>
                <a:blip r:embed="rId24"/>
                <a:stretch>
                  <a:fillRect/>
                </a:stretch>
              </p:blipFill>
              <p:spPr>
                <a:xfrm>
                  <a:off x="10809750" y="2067366"/>
                  <a:ext cx="2385616" cy="637201"/>
                </a:xfrm>
                <a:prstGeom prst="rect">
                  <a:avLst/>
                </a:prstGeom>
                <a:ln w="12700">
                  <a:miter lim="400000"/>
                </a:ln>
              </p:spPr>
            </p:pic>
            <p:pic>
              <p:nvPicPr>
                <p:cNvPr id="17" name="logo_unipd-esteso.gif" descr="logo_unipd-esteso.gif">
                  <a:extLst>
                    <a:ext uri="{FF2B5EF4-FFF2-40B4-BE49-F238E27FC236}">
                      <a16:creationId xmlns:a16="http://schemas.microsoft.com/office/drawing/2014/main" id="{28B02681-5544-D642-9861-FA108609254F}"/>
                    </a:ext>
                  </a:extLst>
                </p:cNvPr>
                <p:cNvPicPr>
                  <a:picLocks noChangeAspect="1"/>
                </p:cNvPicPr>
                <p:nvPr/>
              </p:nvPicPr>
              <p:blipFill>
                <a:blip r:embed="rId25"/>
                <a:stretch>
                  <a:fillRect/>
                </a:stretch>
              </p:blipFill>
              <p:spPr>
                <a:xfrm>
                  <a:off x="10546700" y="2584981"/>
                  <a:ext cx="1171172" cy="529345"/>
                </a:xfrm>
                <a:prstGeom prst="rect">
                  <a:avLst/>
                </a:prstGeom>
                <a:ln w="12700">
                  <a:miter lim="400000"/>
                </a:ln>
              </p:spPr>
            </p:pic>
            <p:pic>
              <p:nvPicPr>
                <p:cNvPr id="14" name="IWF_deutsch_blau.png" descr="IWF_deutsch_blau.png">
                  <a:extLst>
                    <a:ext uri="{FF2B5EF4-FFF2-40B4-BE49-F238E27FC236}">
                      <a16:creationId xmlns:a16="http://schemas.microsoft.com/office/drawing/2014/main" id="{BC637870-67FE-CF4E-94DB-1000B409646B}"/>
                    </a:ext>
                  </a:extLst>
                </p:cNvPr>
                <p:cNvPicPr>
                  <a:picLocks noChangeAspect="1"/>
                </p:cNvPicPr>
                <p:nvPr/>
              </p:nvPicPr>
              <p:blipFill>
                <a:blip r:embed="rId26"/>
                <a:stretch>
                  <a:fillRect/>
                </a:stretch>
              </p:blipFill>
              <p:spPr>
                <a:xfrm>
                  <a:off x="10689814" y="7353574"/>
                  <a:ext cx="789532" cy="635003"/>
                </a:xfrm>
                <a:prstGeom prst="rect">
                  <a:avLst/>
                </a:prstGeom>
                <a:ln w="12700">
                  <a:miter lim="400000"/>
                </a:ln>
              </p:spPr>
            </p:pic>
          </p:grpSp>
        </p:grpSp>
        <p:pic>
          <p:nvPicPr>
            <p:cNvPr id="36" name="Picture 35">
              <a:extLst>
                <a:ext uri="{FF2B5EF4-FFF2-40B4-BE49-F238E27FC236}">
                  <a16:creationId xmlns:a16="http://schemas.microsoft.com/office/drawing/2014/main" id="{B1806B56-4216-5C43-84F8-BE5BDBA93CF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6748" y="5923821"/>
              <a:ext cx="1019101" cy="788211"/>
            </a:xfrm>
            <a:prstGeom prst="rect">
              <a:avLst/>
            </a:prstGeom>
          </p:spPr>
        </p:pic>
        <p:pic>
          <p:nvPicPr>
            <p:cNvPr id="37" name="logo.png">
              <a:extLst>
                <a:ext uri="{FF2B5EF4-FFF2-40B4-BE49-F238E27FC236}">
                  <a16:creationId xmlns:a16="http://schemas.microsoft.com/office/drawing/2014/main" id="{C3A6038C-A0D1-D54F-8D0F-E530DA3F9549}"/>
                </a:ext>
              </a:extLst>
            </p:cNvPr>
            <p:cNvPicPr/>
            <p:nvPr/>
          </p:nvPicPr>
          <p:blipFill>
            <a:blip r:embed="rId28"/>
            <a:srcRect t="48" r="62597"/>
            <a:stretch>
              <a:fillRect/>
            </a:stretch>
          </p:blipFill>
          <p:spPr>
            <a:xfrm>
              <a:off x="214287" y="5525186"/>
              <a:ext cx="672619" cy="315053"/>
            </a:xfrm>
            <a:prstGeom prst="rect">
              <a:avLst/>
            </a:prstGeom>
            <a:ln w="12700">
              <a:miter lim="400000"/>
            </a:ln>
          </p:spPr>
        </p:pic>
        <p:pic>
          <p:nvPicPr>
            <p:cNvPr id="32" name="Picture 31">
              <a:extLst>
                <a:ext uri="{FF2B5EF4-FFF2-40B4-BE49-F238E27FC236}">
                  <a16:creationId xmlns:a16="http://schemas.microsoft.com/office/drawing/2014/main" id="{821D3829-EDB6-E04A-84ED-CC2D7116675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0566" y="-68323"/>
              <a:ext cx="1640323" cy="1031003"/>
            </a:xfrm>
            <a:prstGeom prst="rect">
              <a:avLst/>
            </a:prstGeom>
          </p:spPr>
        </p:pic>
      </p:grpSp>
      <p:grpSp>
        <p:nvGrpSpPr>
          <p:cNvPr id="41" name="Group 40">
            <a:extLst>
              <a:ext uri="{FF2B5EF4-FFF2-40B4-BE49-F238E27FC236}">
                <a16:creationId xmlns:a16="http://schemas.microsoft.com/office/drawing/2014/main" id="{AAD792AA-A0CA-8942-8C7E-40AFC4209E54}"/>
              </a:ext>
            </a:extLst>
          </p:cNvPr>
          <p:cNvGrpSpPr/>
          <p:nvPr/>
        </p:nvGrpSpPr>
        <p:grpSpPr>
          <a:xfrm>
            <a:off x="4079504" y="1159200"/>
            <a:ext cx="8596832" cy="6440468"/>
            <a:chOff x="4079504" y="1159200"/>
            <a:chExt cx="8596832" cy="6440468"/>
          </a:xfrm>
        </p:grpSpPr>
        <p:pic>
          <p:nvPicPr>
            <p:cNvPr id="39" name="Picture 38">
              <a:extLst>
                <a:ext uri="{FF2B5EF4-FFF2-40B4-BE49-F238E27FC236}">
                  <a16:creationId xmlns:a16="http://schemas.microsoft.com/office/drawing/2014/main" id="{D6E19674-C469-B142-A04C-2938D16D982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79504" y="1159200"/>
              <a:ext cx="8596832" cy="6440468"/>
            </a:xfrm>
            <a:prstGeom prst="rect">
              <a:avLst/>
            </a:prstGeom>
          </p:spPr>
        </p:pic>
        <p:sp>
          <p:nvSpPr>
            <p:cNvPr id="40" name="Rectangle 39">
              <a:extLst>
                <a:ext uri="{FF2B5EF4-FFF2-40B4-BE49-F238E27FC236}">
                  <a16:creationId xmlns:a16="http://schemas.microsoft.com/office/drawing/2014/main" id="{2F0C1E5A-ED28-7B48-8411-0ABDEEC9079A}"/>
                </a:ext>
              </a:extLst>
            </p:cNvPr>
            <p:cNvSpPr/>
            <p:nvPr/>
          </p:nvSpPr>
          <p:spPr>
            <a:xfrm>
              <a:off x="4079504" y="1170980"/>
              <a:ext cx="8596832" cy="6428687"/>
            </a:xfrm>
            <a:prstGeom prst="rect">
              <a:avLst/>
            </a:prstGeom>
            <a:noFill/>
            <a:ln w="53975"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grpSp>
      <p:sp>
        <p:nvSpPr>
          <p:cNvPr id="44" name="Rectangle 43">
            <a:extLst>
              <a:ext uri="{FF2B5EF4-FFF2-40B4-BE49-F238E27FC236}">
                <a16:creationId xmlns:a16="http://schemas.microsoft.com/office/drawing/2014/main" id="{72A5B420-D5B0-8E42-8C24-47F15F0EF786}"/>
              </a:ext>
            </a:extLst>
          </p:cNvPr>
          <p:cNvSpPr/>
          <p:nvPr/>
        </p:nvSpPr>
        <p:spPr>
          <a:xfrm>
            <a:off x="4198761" y="6782556"/>
            <a:ext cx="1855976" cy="571502"/>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20133862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2FAA-9BD8-3D49-BC20-8C855DBF8BB4}"/>
              </a:ext>
            </a:extLst>
          </p:cNvPr>
          <p:cNvSpPr>
            <a:spLocks noGrp="1"/>
          </p:cNvSpPr>
          <p:nvPr>
            <p:ph type="title" idx="4294967295"/>
          </p:nvPr>
        </p:nvSpPr>
        <p:spPr>
          <a:xfrm>
            <a:off x="1270000" y="593240"/>
            <a:ext cx="10464800" cy="1005586"/>
          </a:xfrm>
        </p:spPr>
        <p:txBody>
          <a:bodyPr/>
          <a:lstStyle/>
          <a:p>
            <a:r>
              <a:rPr lang="en-GB" dirty="0">
                <a:solidFill>
                  <a:schemeClr val="tx1">
                    <a:lumMod val="75000"/>
                    <a:lumOff val="25000"/>
                  </a:schemeClr>
                </a:solidFill>
              </a:rPr>
              <a:t>Hot Pixels</a:t>
            </a:r>
          </a:p>
        </p:txBody>
      </p:sp>
      <p:sp>
        <p:nvSpPr>
          <p:cNvPr id="4" name="Slide Number Placeholder 3">
            <a:extLst>
              <a:ext uri="{FF2B5EF4-FFF2-40B4-BE49-F238E27FC236}">
                <a16:creationId xmlns:a16="http://schemas.microsoft.com/office/drawing/2014/main" id="{14E5EC70-13B1-AB4E-81E7-67443F8507C2}"/>
              </a:ext>
            </a:extLst>
          </p:cNvPr>
          <p:cNvSpPr>
            <a:spLocks noGrp="1"/>
          </p:cNvSpPr>
          <p:nvPr>
            <p:ph type="sldNum" sz="quarter" idx="2"/>
          </p:nvPr>
        </p:nvSpPr>
        <p:spPr/>
        <p:txBody>
          <a:bodyPr/>
          <a:lstStyle/>
          <a:p>
            <a:fld id="{86CB4B4D-7CA3-9044-876B-883B54F8677D}" type="slidenum">
              <a:rPr lang="en-CH" smtClean="0"/>
              <a:pPr/>
              <a:t>10</a:t>
            </a:fld>
            <a:endParaRPr lang="en-CH"/>
          </a:p>
        </p:txBody>
      </p:sp>
      <p:sp>
        <p:nvSpPr>
          <p:cNvPr id="6" name="TextBox 5">
            <a:extLst>
              <a:ext uri="{FF2B5EF4-FFF2-40B4-BE49-F238E27FC236}">
                <a16:creationId xmlns:a16="http://schemas.microsoft.com/office/drawing/2014/main" id="{B49B836F-E85F-6A4E-9339-32D7D87838CE}"/>
              </a:ext>
            </a:extLst>
          </p:cNvPr>
          <p:cNvSpPr txBox="1"/>
          <p:nvPr/>
        </p:nvSpPr>
        <p:spPr>
          <a:xfrm>
            <a:off x="945930" y="2061925"/>
            <a:ext cx="9025741" cy="718145"/>
          </a:xfrm>
          <a:prstGeom prst="rect">
            <a:avLst/>
          </a:prstGeom>
          <a:solidFill>
            <a:schemeClr val="accent4">
              <a:lumMod val="75000"/>
              <a:alpha val="26000"/>
            </a:schemeClr>
          </a:solidFill>
          <a:ln w="12700" cap="flat">
            <a:solidFill>
              <a:srgbClr val="E8B00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CH" sz="2000" b="0" i="0" u="none" strike="noStrike" cap="none" spc="0" normalizeH="0" dirty="0">
                <a:ln>
                  <a:noFill/>
                </a:ln>
                <a:solidFill>
                  <a:srgbClr val="000000"/>
                </a:solidFill>
                <a:effectLst/>
                <a:uFillTx/>
                <a:latin typeface="Myriad Pro"/>
                <a:ea typeface="+mn-ea"/>
                <a:cs typeface="+mn-cs"/>
                <a:sym typeface="Gill Sans"/>
              </a:rPr>
              <a:t>Hot pixels: pixels with dark current &gt; 3 e-/s</a:t>
            </a:r>
          </a:p>
          <a:p>
            <a:pPr defTabSz="584200" fontAlgn="auto" latinLnBrk="1" hangingPunct="0">
              <a:spcBef>
                <a:spcPts val="0"/>
              </a:spcBef>
              <a:spcAft>
                <a:spcPts val="0"/>
              </a:spcAft>
            </a:pPr>
            <a:r>
              <a:rPr lang="en-CH" sz="2000" dirty="0">
                <a:solidFill>
                  <a:srgbClr val="000000"/>
                </a:solidFill>
                <a:latin typeface="Myriad Pro"/>
                <a:sym typeface="Gill Sans"/>
              </a:rPr>
              <a:t>For reference: mean dark current (w/o hot pixels) at beginning of life: 0.06 e-/s </a:t>
            </a:r>
            <a:endParaRPr kumimoji="0" lang="en-CH" sz="2000" b="0" i="0" u="none" strike="noStrike" cap="none" spc="0" normalizeH="0" dirty="0">
              <a:ln>
                <a:noFill/>
              </a:ln>
              <a:solidFill>
                <a:srgbClr val="000000"/>
              </a:solidFill>
              <a:effectLst/>
              <a:uFillTx/>
              <a:latin typeface="Myriad Pro"/>
              <a:ea typeface="+mn-ea"/>
              <a:cs typeface="+mn-cs"/>
              <a:sym typeface="Gill Sans"/>
            </a:endParaRPr>
          </a:p>
        </p:txBody>
      </p:sp>
      <p:grpSp>
        <p:nvGrpSpPr>
          <p:cNvPr id="15" name="Group 14">
            <a:extLst>
              <a:ext uri="{FF2B5EF4-FFF2-40B4-BE49-F238E27FC236}">
                <a16:creationId xmlns:a16="http://schemas.microsoft.com/office/drawing/2014/main" id="{0618F44C-8849-1749-B663-D37794775B18}"/>
              </a:ext>
            </a:extLst>
          </p:cNvPr>
          <p:cNvGrpSpPr/>
          <p:nvPr/>
        </p:nvGrpSpPr>
        <p:grpSpPr>
          <a:xfrm>
            <a:off x="173448" y="3164124"/>
            <a:ext cx="12634582" cy="2501474"/>
            <a:chOff x="173448" y="3164124"/>
            <a:chExt cx="12634582" cy="2501474"/>
          </a:xfrm>
        </p:grpSpPr>
        <p:grpSp>
          <p:nvGrpSpPr>
            <p:cNvPr id="7" name="Group 6">
              <a:extLst>
                <a:ext uri="{FF2B5EF4-FFF2-40B4-BE49-F238E27FC236}">
                  <a16:creationId xmlns:a16="http://schemas.microsoft.com/office/drawing/2014/main" id="{AFBBBECE-CBA0-0D49-AEA0-3032CE1A0A20}"/>
                </a:ext>
              </a:extLst>
            </p:cNvPr>
            <p:cNvGrpSpPr>
              <a:grpSpLocks noChangeAspect="1"/>
            </p:cNvGrpSpPr>
            <p:nvPr/>
          </p:nvGrpSpPr>
          <p:grpSpPr>
            <a:xfrm>
              <a:off x="173448" y="3164124"/>
              <a:ext cx="9590523" cy="2501474"/>
              <a:chOff x="402564" y="1575995"/>
              <a:chExt cx="8896574" cy="2320473"/>
            </a:xfrm>
          </p:grpSpPr>
          <p:pic>
            <p:nvPicPr>
              <p:cNvPr id="8" name="Picture 7">
                <a:extLst>
                  <a:ext uri="{FF2B5EF4-FFF2-40B4-BE49-F238E27FC236}">
                    <a16:creationId xmlns:a16="http://schemas.microsoft.com/office/drawing/2014/main" id="{93817146-8BE9-A24A-B2C1-30AD62ED4554}"/>
                  </a:ext>
                </a:extLst>
              </p:cNvPr>
              <p:cNvPicPr>
                <a:picLocks noChangeAspect="1"/>
              </p:cNvPicPr>
              <p:nvPr/>
            </p:nvPicPr>
            <p:blipFill>
              <a:blip r:embed="rId2"/>
              <a:stretch>
                <a:fillRect/>
              </a:stretch>
            </p:blipFill>
            <p:spPr>
              <a:xfrm>
                <a:off x="402564" y="1575995"/>
                <a:ext cx="8896574" cy="2320473"/>
              </a:xfrm>
              <a:prstGeom prst="rect">
                <a:avLst/>
              </a:prstGeom>
            </p:spPr>
          </p:pic>
          <p:sp>
            <p:nvSpPr>
              <p:cNvPr id="9" name="Rectangle 8">
                <a:extLst>
                  <a:ext uri="{FF2B5EF4-FFF2-40B4-BE49-F238E27FC236}">
                    <a16:creationId xmlns:a16="http://schemas.microsoft.com/office/drawing/2014/main" id="{995A2EF5-5023-EA42-8213-118BB714E080}"/>
                  </a:ext>
                </a:extLst>
              </p:cNvPr>
              <p:cNvSpPr/>
              <p:nvPr/>
            </p:nvSpPr>
            <p:spPr>
              <a:xfrm>
                <a:off x="3657599" y="1886390"/>
                <a:ext cx="2455069" cy="270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ontent Placeholder 2">
              <a:extLst>
                <a:ext uri="{FF2B5EF4-FFF2-40B4-BE49-F238E27FC236}">
                  <a16:creationId xmlns:a16="http://schemas.microsoft.com/office/drawing/2014/main" id="{6C1C9E03-3C77-604D-A286-7D2395AF85C4}"/>
                </a:ext>
              </a:extLst>
            </p:cNvPr>
            <p:cNvSpPr txBox="1">
              <a:spLocks/>
            </p:cNvSpPr>
            <p:nvPr/>
          </p:nvSpPr>
          <p:spPr bwMode="auto">
            <a:xfrm>
              <a:off x="9453116" y="3811901"/>
              <a:ext cx="3354914" cy="139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000" kern="0" dirty="0">
                  <a:solidFill>
                    <a:schemeClr val="tx1">
                      <a:lumMod val="75000"/>
                      <a:lumOff val="25000"/>
                    </a:schemeClr>
                  </a:solidFill>
                  <a:latin typeface="Myriad Pro"/>
                </a:rPr>
                <a:t>Stable net generation rate of hot pixels: 100 per day</a:t>
              </a:r>
              <a:endParaRPr lang="en-CH" sz="2000" kern="0" dirty="0">
                <a:solidFill>
                  <a:schemeClr val="tx1">
                    <a:lumMod val="75000"/>
                    <a:lumOff val="25000"/>
                  </a:schemeClr>
                </a:solidFill>
                <a:latin typeface="Myriad Pro"/>
              </a:endParaRPr>
            </a:p>
          </p:txBody>
        </p:sp>
      </p:grpSp>
      <p:grpSp>
        <p:nvGrpSpPr>
          <p:cNvPr id="16" name="Group 15">
            <a:extLst>
              <a:ext uri="{FF2B5EF4-FFF2-40B4-BE49-F238E27FC236}">
                <a16:creationId xmlns:a16="http://schemas.microsoft.com/office/drawing/2014/main" id="{14953200-9D3D-8D4E-BD7E-33E7C6FE73CE}"/>
              </a:ext>
            </a:extLst>
          </p:cNvPr>
          <p:cNvGrpSpPr/>
          <p:nvPr/>
        </p:nvGrpSpPr>
        <p:grpSpPr>
          <a:xfrm>
            <a:off x="463463" y="5126356"/>
            <a:ext cx="12264565" cy="3642447"/>
            <a:chOff x="463463" y="5126356"/>
            <a:chExt cx="12264565" cy="3642447"/>
          </a:xfrm>
        </p:grpSpPr>
        <p:pic>
          <p:nvPicPr>
            <p:cNvPr id="10" name="Content Placeholder 10" descr="Chart, line chart&#10;&#10;Description automatically generated">
              <a:extLst>
                <a:ext uri="{FF2B5EF4-FFF2-40B4-BE49-F238E27FC236}">
                  <a16:creationId xmlns:a16="http://schemas.microsoft.com/office/drawing/2014/main" id="{7BCD8138-3D87-0D4D-A553-551F7D2D0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63" y="6217804"/>
              <a:ext cx="9138745" cy="2550999"/>
            </a:xfrm>
            <a:prstGeom prst="rect">
              <a:avLst/>
            </a:prstGeom>
            <a:ln w="12700">
              <a:miter lim="400000"/>
            </a:ln>
            <a:extLst>
              <a:ext uri="{C572A759-6A51-4108-AA02-DFA0A04FC94B}">
                <ma14:wrappingTextBoxFlag xmlns:ma14="http://schemas.microsoft.com/office/mac/drawingml/2011/main" xmlns="" val="1"/>
              </a:ext>
            </a:extLst>
          </p:spPr>
        </p:pic>
        <p:sp>
          <p:nvSpPr>
            <p:cNvPr id="12" name="Down Arrow 11">
              <a:extLst>
                <a:ext uri="{FF2B5EF4-FFF2-40B4-BE49-F238E27FC236}">
                  <a16:creationId xmlns:a16="http://schemas.microsoft.com/office/drawing/2014/main" id="{297CF7C0-1FCA-7A4E-B0E8-CD097D1C94EA}"/>
                </a:ext>
              </a:extLst>
            </p:cNvPr>
            <p:cNvSpPr/>
            <p:nvPr/>
          </p:nvSpPr>
          <p:spPr>
            <a:xfrm>
              <a:off x="10570077" y="5126356"/>
              <a:ext cx="739054" cy="1205148"/>
            </a:xfrm>
            <a:prstGeom prst="downArrow">
              <a:avLst/>
            </a:prstGeom>
            <a:solidFill>
              <a:srgbClr val="F7CD50"/>
            </a:solidFill>
            <a:ln>
              <a:solidFill>
                <a:srgbClr val="E8B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a:extLst>
                <a:ext uri="{FF2B5EF4-FFF2-40B4-BE49-F238E27FC236}">
                  <a16:creationId xmlns:a16="http://schemas.microsoft.com/office/drawing/2014/main" id="{D0DF7832-3A57-874E-BA97-AA00F6EADCBB}"/>
                </a:ext>
              </a:extLst>
            </p:cNvPr>
            <p:cNvSpPr txBox="1">
              <a:spLocks/>
            </p:cNvSpPr>
            <p:nvPr/>
          </p:nvSpPr>
          <p:spPr bwMode="auto">
            <a:xfrm>
              <a:off x="9602208" y="6708083"/>
              <a:ext cx="3125820" cy="164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000" kern="0" dirty="0">
                  <a:solidFill>
                    <a:schemeClr val="tx1">
                      <a:lumMod val="75000"/>
                      <a:lumOff val="25000"/>
                    </a:schemeClr>
                  </a:solidFill>
                  <a:latin typeface="Myriad Pro"/>
                </a:rPr>
                <a:t>Linear increase of the number of hot pixels with time. Currently, 6% of the CCD pixels are hot pixels</a:t>
              </a:r>
              <a:endParaRPr lang="en-CH" sz="2000" kern="0" dirty="0">
                <a:solidFill>
                  <a:schemeClr val="tx1">
                    <a:lumMod val="75000"/>
                    <a:lumOff val="25000"/>
                  </a:schemeClr>
                </a:solidFill>
                <a:latin typeface="Myriad Pro"/>
              </a:endParaRPr>
            </a:p>
          </p:txBody>
        </p:sp>
      </p:grpSp>
      <p:sp>
        <p:nvSpPr>
          <p:cNvPr id="14" name="Rectangle 13">
            <a:extLst>
              <a:ext uri="{FF2B5EF4-FFF2-40B4-BE49-F238E27FC236}">
                <a16:creationId xmlns:a16="http://schemas.microsoft.com/office/drawing/2014/main" id="{E332397F-806E-6C40-8786-D2A02300860E}"/>
              </a:ext>
            </a:extLst>
          </p:cNvPr>
          <p:cNvSpPr/>
          <p:nvPr/>
        </p:nvSpPr>
        <p:spPr>
          <a:xfrm>
            <a:off x="945930" y="6579476"/>
            <a:ext cx="5383021" cy="420414"/>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1245592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15FFF-A81E-244C-8EFA-C056AAF76ADF}"/>
              </a:ext>
            </a:extLst>
          </p:cNvPr>
          <p:cNvSpPr>
            <a:spLocks noGrp="1"/>
          </p:cNvSpPr>
          <p:nvPr>
            <p:ph type="sldNum" sz="quarter" idx="2"/>
          </p:nvPr>
        </p:nvSpPr>
        <p:spPr/>
        <p:txBody>
          <a:bodyPr/>
          <a:lstStyle/>
          <a:p>
            <a:fld id="{86CB4B4D-7CA3-9044-876B-883B54F8677D}" type="slidenum">
              <a:rPr lang="en-CH" smtClean="0"/>
              <a:pPr/>
              <a:t>11</a:t>
            </a:fld>
            <a:endParaRPr lang="en-CH"/>
          </a:p>
        </p:txBody>
      </p:sp>
      <p:sp>
        <p:nvSpPr>
          <p:cNvPr id="5" name="Title 1">
            <a:extLst>
              <a:ext uri="{FF2B5EF4-FFF2-40B4-BE49-F238E27FC236}">
                <a16:creationId xmlns:a16="http://schemas.microsoft.com/office/drawing/2014/main" id="{83956EAE-24ED-7E45-B943-E730BD2586B4}"/>
              </a:ext>
            </a:extLst>
          </p:cNvPr>
          <p:cNvSpPr>
            <a:spLocks noGrp="1"/>
          </p:cNvSpPr>
          <p:nvPr>
            <p:ph type="title" idx="4294967295"/>
          </p:nvPr>
        </p:nvSpPr>
        <p:spPr>
          <a:xfrm>
            <a:off x="1270000" y="593240"/>
            <a:ext cx="10464800" cy="1005586"/>
          </a:xfrm>
        </p:spPr>
        <p:txBody>
          <a:bodyPr>
            <a:normAutofit fontScale="90000"/>
          </a:bodyPr>
          <a:lstStyle/>
          <a:p>
            <a:r>
              <a:rPr lang="en-GB" dirty="0"/>
              <a:t>Hot Pixels: monitoring and characterisation</a:t>
            </a:r>
          </a:p>
        </p:txBody>
      </p:sp>
      <p:pic>
        <p:nvPicPr>
          <p:cNvPr id="6" name="Picture 5">
            <a:extLst>
              <a:ext uri="{FF2B5EF4-FFF2-40B4-BE49-F238E27FC236}">
                <a16:creationId xmlns:a16="http://schemas.microsoft.com/office/drawing/2014/main" id="{1EF72B6A-0BF5-D14E-886A-230FBA07261F}"/>
              </a:ext>
            </a:extLst>
          </p:cNvPr>
          <p:cNvPicPr>
            <a:picLocks noChangeAspect="1"/>
          </p:cNvPicPr>
          <p:nvPr/>
        </p:nvPicPr>
        <p:blipFill>
          <a:blip r:embed="rId2"/>
          <a:stretch>
            <a:fillRect/>
          </a:stretch>
        </p:blipFill>
        <p:spPr>
          <a:xfrm>
            <a:off x="272831" y="1954924"/>
            <a:ext cx="6474810" cy="6818031"/>
          </a:xfrm>
          <a:prstGeom prst="rect">
            <a:avLst/>
          </a:prstGeom>
        </p:spPr>
      </p:pic>
      <p:sp>
        <p:nvSpPr>
          <p:cNvPr id="7" name="Doughnut 6">
            <a:extLst>
              <a:ext uri="{FF2B5EF4-FFF2-40B4-BE49-F238E27FC236}">
                <a16:creationId xmlns:a16="http://schemas.microsoft.com/office/drawing/2014/main" id="{EF584221-2942-FA41-A401-85B4A61BABD4}"/>
              </a:ext>
            </a:extLst>
          </p:cNvPr>
          <p:cNvSpPr>
            <a:spLocks noChangeAspect="1"/>
          </p:cNvSpPr>
          <p:nvPr/>
        </p:nvSpPr>
        <p:spPr>
          <a:xfrm>
            <a:off x="2793600" y="4508939"/>
            <a:ext cx="1534509" cy="1534509"/>
          </a:xfrm>
          <a:prstGeom prst="donut">
            <a:avLst>
              <a:gd name="adj" fmla="val 10575"/>
            </a:avLst>
          </a:prstGeom>
          <a:solidFill>
            <a:srgbClr val="FFD479">
              <a:alpha val="72000"/>
            </a:srgbClr>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
        <p:nvSpPr>
          <p:cNvPr id="8" name="5-point Star 7">
            <a:extLst>
              <a:ext uri="{FF2B5EF4-FFF2-40B4-BE49-F238E27FC236}">
                <a16:creationId xmlns:a16="http://schemas.microsoft.com/office/drawing/2014/main" id="{04C23E57-C14F-1541-9C03-3B40088C7F38}"/>
              </a:ext>
            </a:extLst>
          </p:cNvPr>
          <p:cNvSpPr/>
          <p:nvPr/>
        </p:nvSpPr>
        <p:spPr>
          <a:xfrm>
            <a:off x="3103654" y="4818993"/>
            <a:ext cx="914400" cy="914400"/>
          </a:xfrm>
          <a:prstGeom prst="star5">
            <a:avLst/>
          </a:prstGeom>
          <a:solidFill>
            <a:srgbClr val="FFD479">
              <a:alpha val="72000"/>
            </a:srgbClr>
          </a:solidFill>
          <a:ln w="25400" cap="flat">
            <a:solidFill>
              <a:srgbClr val="E8B00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pic>
        <p:nvPicPr>
          <p:cNvPr id="9" name="Picture 8">
            <a:extLst>
              <a:ext uri="{FF2B5EF4-FFF2-40B4-BE49-F238E27FC236}">
                <a16:creationId xmlns:a16="http://schemas.microsoft.com/office/drawing/2014/main" id="{7CC8F339-29B0-354E-9173-08CEE348A5C1}"/>
              </a:ext>
            </a:extLst>
          </p:cNvPr>
          <p:cNvPicPr>
            <a:picLocks noChangeAspect="1"/>
          </p:cNvPicPr>
          <p:nvPr/>
        </p:nvPicPr>
        <p:blipFill rotWithShape="1">
          <a:blip r:embed="rId2"/>
          <a:srcRect l="37261" t="36150" r="35956" b="38568"/>
          <a:stretch/>
        </p:blipFill>
        <p:spPr>
          <a:xfrm>
            <a:off x="7237286" y="3015642"/>
            <a:ext cx="4062248" cy="4037627"/>
          </a:xfrm>
          <a:prstGeom prst="rect">
            <a:avLst/>
          </a:prstGeom>
          <a:noFill/>
        </p:spPr>
      </p:pic>
      <p:grpSp>
        <p:nvGrpSpPr>
          <p:cNvPr id="12" name="Group 11">
            <a:extLst>
              <a:ext uri="{FF2B5EF4-FFF2-40B4-BE49-F238E27FC236}">
                <a16:creationId xmlns:a16="http://schemas.microsoft.com/office/drawing/2014/main" id="{9A271F9A-C9EA-E04C-9EBF-4CF3715402C4}"/>
              </a:ext>
            </a:extLst>
          </p:cNvPr>
          <p:cNvGrpSpPr/>
          <p:nvPr/>
        </p:nvGrpSpPr>
        <p:grpSpPr>
          <a:xfrm>
            <a:off x="7701675" y="3437211"/>
            <a:ext cx="3133469" cy="3133469"/>
            <a:chOff x="7701675" y="3437211"/>
            <a:chExt cx="3133469" cy="3133469"/>
          </a:xfrm>
        </p:grpSpPr>
        <p:sp>
          <p:nvSpPr>
            <p:cNvPr id="10" name="5-point Star 9">
              <a:extLst>
                <a:ext uri="{FF2B5EF4-FFF2-40B4-BE49-F238E27FC236}">
                  <a16:creationId xmlns:a16="http://schemas.microsoft.com/office/drawing/2014/main" id="{919835F5-DE55-8A42-BF6B-42F50E62E3B2}"/>
                </a:ext>
              </a:extLst>
            </p:cNvPr>
            <p:cNvSpPr/>
            <p:nvPr/>
          </p:nvSpPr>
          <p:spPr>
            <a:xfrm>
              <a:off x="8019463" y="3748649"/>
              <a:ext cx="2497894" cy="2294799"/>
            </a:xfrm>
            <a:prstGeom prst="star5">
              <a:avLst/>
            </a:prstGeom>
            <a:solidFill>
              <a:schemeClr val="accent6">
                <a:alpha val="72000"/>
              </a:schemeClr>
            </a:solidFill>
            <a:ln w="25400" cap="flat">
              <a:solidFill>
                <a:schemeClr val="accent6"/>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Gill Sans"/>
              </a:endParaRPr>
            </a:p>
          </p:txBody>
        </p:sp>
        <p:sp>
          <p:nvSpPr>
            <p:cNvPr id="11" name="Oval 10">
              <a:extLst>
                <a:ext uri="{FF2B5EF4-FFF2-40B4-BE49-F238E27FC236}">
                  <a16:creationId xmlns:a16="http://schemas.microsoft.com/office/drawing/2014/main" id="{FF49C8FF-7DDC-644D-BAE7-5D3051EC7755}"/>
                </a:ext>
              </a:extLst>
            </p:cNvPr>
            <p:cNvSpPr>
              <a:spLocks noChangeAspect="1"/>
            </p:cNvSpPr>
            <p:nvPr/>
          </p:nvSpPr>
          <p:spPr>
            <a:xfrm>
              <a:off x="7701675" y="3437211"/>
              <a:ext cx="3133469" cy="3133469"/>
            </a:xfrm>
            <a:prstGeom prst="ellipse">
              <a:avLst/>
            </a:prstGeom>
            <a:noFill/>
            <a:ln w="50800" cap="flat">
              <a:solidFill>
                <a:schemeClr val="accent6"/>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grpSp>
      <p:grpSp>
        <p:nvGrpSpPr>
          <p:cNvPr id="13" name="Group 12">
            <a:extLst>
              <a:ext uri="{FF2B5EF4-FFF2-40B4-BE49-F238E27FC236}">
                <a16:creationId xmlns:a16="http://schemas.microsoft.com/office/drawing/2014/main" id="{0864A326-062A-D241-9253-38D4796AFBAF}"/>
              </a:ext>
            </a:extLst>
          </p:cNvPr>
          <p:cNvGrpSpPr/>
          <p:nvPr/>
        </p:nvGrpSpPr>
        <p:grpSpPr>
          <a:xfrm>
            <a:off x="7908331" y="3467720"/>
            <a:ext cx="3133469" cy="3133469"/>
            <a:chOff x="7701675" y="3437211"/>
            <a:chExt cx="3133469" cy="3133469"/>
          </a:xfrm>
        </p:grpSpPr>
        <p:sp>
          <p:nvSpPr>
            <p:cNvPr id="14" name="5-point Star 13">
              <a:extLst>
                <a:ext uri="{FF2B5EF4-FFF2-40B4-BE49-F238E27FC236}">
                  <a16:creationId xmlns:a16="http://schemas.microsoft.com/office/drawing/2014/main" id="{4930B5B9-08F1-2D41-A711-543299133096}"/>
                </a:ext>
              </a:extLst>
            </p:cNvPr>
            <p:cNvSpPr/>
            <p:nvPr/>
          </p:nvSpPr>
          <p:spPr>
            <a:xfrm>
              <a:off x="8019463" y="3748649"/>
              <a:ext cx="2497894" cy="2294799"/>
            </a:xfrm>
            <a:prstGeom prst="star5">
              <a:avLst/>
            </a:prstGeom>
            <a:solidFill>
              <a:srgbClr val="7030A0">
                <a:alpha val="72000"/>
              </a:srgbClr>
            </a:solidFill>
            <a:ln w="254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Gill Sans"/>
              </a:endParaRPr>
            </a:p>
          </p:txBody>
        </p:sp>
        <p:sp>
          <p:nvSpPr>
            <p:cNvPr id="15" name="Oval 14">
              <a:extLst>
                <a:ext uri="{FF2B5EF4-FFF2-40B4-BE49-F238E27FC236}">
                  <a16:creationId xmlns:a16="http://schemas.microsoft.com/office/drawing/2014/main" id="{3BA7BDD9-96CF-904B-BA50-97F2EA03736D}"/>
                </a:ext>
              </a:extLst>
            </p:cNvPr>
            <p:cNvSpPr>
              <a:spLocks noChangeAspect="1"/>
            </p:cNvSpPr>
            <p:nvPr/>
          </p:nvSpPr>
          <p:spPr>
            <a:xfrm>
              <a:off x="7701675" y="3437211"/>
              <a:ext cx="3133469" cy="3133469"/>
            </a:xfrm>
            <a:prstGeom prst="ellipse">
              <a:avLst/>
            </a:prstGeom>
            <a:noFill/>
            <a:ln w="508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grpSp>
      <p:cxnSp>
        <p:nvCxnSpPr>
          <p:cNvPr id="25" name="Straight Arrow Connector 24">
            <a:extLst>
              <a:ext uri="{FF2B5EF4-FFF2-40B4-BE49-F238E27FC236}">
                <a16:creationId xmlns:a16="http://schemas.microsoft.com/office/drawing/2014/main" id="{446C04A1-393D-7C49-BC6A-10449C7D3AC5}"/>
              </a:ext>
            </a:extLst>
          </p:cNvPr>
          <p:cNvCxnSpPr>
            <a:cxnSpLocks/>
          </p:cNvCxnSpPr>
          <p:nvPr/>
        </p:nvCxnSpPr>
        <p:spPr>
          <a:xfrm>
            <a:off x="8304083" y="3236285"/>
            <a:ext cx="159593" cy="481855"/>
          </a:xfrm>
          <a:prstGeom prst="straightConnector1">
            <a:avLst/>
          </a:prstGeom>
          <a:noFill/>
          <a:ln w="38100" cap="flat">
            <a:solidFill>
              <a:schemeClr val="accent3">
                <a:lumMod val="75000"/>
              </a:schemeClr>
            </a:solidFill>
            <a:prstDash val="solid"/>
            <a:miter lim="400000"/>
            <a:tailEnd type="triangle"/>
          </a:ln>
          <a:effectLst/>
        </p:spPr>
        <p:style>
          <a:lnRef idx="0">
            <a:scrgbClr r="0" g="0" b="0"/>
          </a:lnRef>
          <a:fillRef idx="0">
            <a:scrgbClr r="0" g="0" b="0"/>
          </a:fillRef>
          <a:effectRef idx="0">
            <a:scrgbClr r="0" g="0" b="0"/>
          </a:effectRef>
          <a:fontRef idx="none"/>
        </p:style>
      </p:cxnSp>
      <p:grpSp>
        <p:nvGrpSpPr>
          <p:cNvPr id="34" name="Group 33">
            <a:extLst>
              <a:ext uri="{FF2B5EF4-FFF2-40B4-BE49-F238E27FC236}">
                <a16:creationId xmlns:a16="http://schemas.microsoft.com/office/drawing/2014/main" id="{62FCC95E-BCFF-134A-94F5-D80BE430770B}"/>
              </a:ext>
            </a:extLst>
          </p:cNvPr>
          <p:cNvGrpSpPr/>
          <p:nvPr/>
        </p:nvGrpSpPr>
        <p:grpSpPr>
          <a:xfrm>
            <a:off x="10005848" y="3931467"/>
            <a:ext cx="1242608" cy="2573511"/>
            <a:chOff x="10005848" y="3931467"/>
            <a:chExt cx="1242608" cy="2573511"/>
          </a:xfrm>
        </p:grpSpPr>
        <p:cxnSp>
          <p:nvCxnSpPr>
            <p:cNvPr id="17" name="Straight Arrow Connector 16">
              <a:extLst>
                <a:ext uri="{FF2B5EF4-FFF2-40B4-BE49-F238E27FC236}">
                  <a16:creationId xmlns:a16="http://schemas.microsoft.com/office/drawing/2014/main" id="{15BF8169-F169-EF45-86A0-238DCBD1E97C}"/>
                </a:ext>
              </a:extLst>
            </p:cNvPr>
            <p:cNvCxnSpPr>
              <a:cxnSpLocks/>
            </p:cNvCxnSpPr>
            <p:nvPr/>
          </p:nvCxnSpPr>
          <p:spPr>
            <a:xfrm flipH="1">
              <a:off x="10844831" y="3931467"/>
              <a:ext cx="358265" cy="451346"/>
            </a:xfrm>
            <a:prstGeom prst="straightConnector1">
              <a:avLst/>
            </a:prstGeom>
            <a:noFill/>
            <a:ln w="38100" cap="flat">
              <a:solidFill>
                <a:srgbClr val="EE6248"/>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E79F260E-A814-7B4D-8870-3EAA52468B11}"/>
                </a:ext>
              </a:extLst>
            </p:cNvPr>
            <p:cNvCxnSpPr>
              <a:cxnSpLocks/>
            </p:cNvCxnSpPr>
            <p:nvPr/>
          </p:nvCxnSpPr>
          <p:spPr>
            <a:xfrm flipH="1" flipV="1">
              <a:off x="10793756" y="5799629"/>
              <a:ext cx="454700" cy="283780"/>
            </a:xfrm>
            <a:prstGeom prst="straightConnector1">
              <a:avLst/>
            </a:prstGeom>
            <a:noFill/>
            <a:ln w="38100" cap="flat">
              <a:solidFill>
                <a:srgbClr val="EE6248"/>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4BED133B-26C3-2943-98BF-4828355557B1}"/>
                </a:ext>
              </a:extLst>
            </p:cNvPr>
            <p:cNvCxnSpPr>
              <a:cxnSpLocks/>
              <a:endCxn id="15" idx="5"/>
            </p:cNvCxnSpPr>
            <p:nvPr/>
          </p:nvCxnSpPr>
          <p:spPr>
            <a:xfrm flipH="1">
              <a:off x="10582914" y="6104466"/>
              <a:ext cx="665542" cy="37837"/>
            </a:xfrm>
            <a:prstGeom prst="straightConnector1">
              <a:avLst/>
            </a:prstGeom>
            <a:noFill/>
            <a:ln w="38100" cap="flat">
              <a:solidFill>
                <a:srgbClr val="EE6248"/>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0E94DB51-F44A-5548-8A1E-5D329A896370}"/>
                </a:ext>
              </a:extLst>
            </p:cNvPr>
            <p:cNvCxnSpPr>
              <a:cxnSpLocks/>
            </p:cNvCxnSpPr>
            <p:nvPr/>
          </p:nvCxnSpPr>
          <p:spPr>
            <a:xfrm flipH="1">
              <a:off x="10005848" y="6095014"/>
              <a:ext cx="1242608" cy="409964"/>
            </a:xfrm>
            <a:prstGeom prst="straightConnector1">
              <a:avLst/>
            </a:prstGeom>
            <a:noFill/>
            <a:ln w="38100" cap="flat">
              <a:solidFill>
                <a:srgbClr val="EE6248"/>
              </a:solidFill>
              <a:prstDash val="solid"/>
              <a:miter lim="400000"/>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9455480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0504E-EC9C-AF4A-90F2-3C72AB7CD507}"/>
              </a:ext>
            </a:extLst>
          </p:cNvPr>
          <p:cNvSpPr>
            <a:spLocks noGrp="1"/>
          </p:cNvSpPr>
          <p:nvPr>
            <p:ph type="sldNum" sz="quarter" idx="2"/>
          </p:nvPr>
        </p:nvSpPr>
        <p:spPr/>
        <p:txBody>
          <a:bodyPr/>
          <a:lstStyle/>
          <a:p>
            <a:fld id="{86CB4B4D-7CA3-9044-876B-883B54F8677D}" type="slidenum">
              <a:rPr lang="en-CH" smtClean="0"/>
              <a:pPr/>
              <a:t>12</a:t>
            </a:fld>
            <a:endParaRPr lang="en-CH"/>
          </a:p>
        </p:txBody>
      </p:sp>
      <p:sp>
        <p:nvSpPr>
          <p:cNvPr id="5" name="Content Placeholder 2">
            <a:extLst>
              <a:ext uri="{FF2B5EF4-FFF2-40B4-BE49-F238E27FC236}">
                <a16:creationId xmlns:a16="http://schemas.microsoft.com/office/drawing/2014/main" id="{1D217DC0-C8D7-994F-B4CB-C365420A8F51}"/>
              </a:ext>
            </a:extLst>
          </p:cNvPr>
          <p:cNvSpPr txBox="1">
            <a:spLocks/>
          </p:cNvSpPr>
          <p:nvPr/>
        </p:nvSpPr>
        <p:spPr bwMode="auto">
          <a:xfrm>
            <a:off x="1241865" y="1856849"/>
            <a:ext cx="10218901" cy="140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42900" indent="-342900">
              <a:buFont typeface="Arial" panose="020B0604020202020204" pitchFamily="34" charset="0"/>
              <a:buChar char="•"/>
            </a:pPr>
            <a:r>
              <a:rPr lang="en-US" sz="2400" kern="0" dirty="0">
                <a:solidFill>
                  <a:schemeClr val="tx1">
                    <a:lumMod val="75000"/>
                    <a:lumOff val="25000"/>
                  </a:schemeClr>
                </a:solidFill>
                <a:latin typeface="Myriad Pro"/>
              </a:rPr>
              <a:t>Bright stars (</a:t>
            </a:r>
            <a:r>
              <a:rPr lang="en-US" sz="2400" kern="0" dirty="0" err="1">
                <a:solidFill>
                  <a:schemeClr val="tx1">
                    <a:lumMod val="75000"/>
                    <a:lumOff val="25000"/>
                  </a:schemeClr>
                </a:solidFill>
                <a:latin typeface="Myriad Pro"/>
              </a:rPr>
              <a:t>G</a:t>
            </a:r>
            <a:r>
              <a:rPr lang="en-US" sz="2400" kern="0" baseline="-25000" dirty="0" err="1">
                <a:solidFill>
                  <a:schemeClr val="tx1">
                    <a:lumMod val="75000"/>
                    <a:lumOff val="25000"/>
                  </a:schemeClr>
                </a:solidFill>
                <a:latin typeface="Myriad Pro"/>
              </a:rPr>
              <a:t>mag</a:t>
            </a:r>
            <a:r>
              <a:rPr lang="en-US" sz="2400" kern="0" dirty="0">
                <a:solidFill>
                  <a:schemeClr val="tx1">
                    <a:lumMod val="75000"/>
                    <a:lumOff val="25000"/>
                  </a:schemeClr>
                </a:solidFill>
                <a:latin typeface="Myriad Pro"/>
              </a:rPr>
              <a:t> ≲ 10) are insensitive to hot pixels</a:t>
            </a:r>
          </a:p>
          <a:p>
            <a:pPr marL="285750" indent="-285750">
              <a:buFont typeface="Arial" panose="020B0604020202020204" pitchFamily="34" charset="0"/>
              <a:buChar char="•"/>
            </a:pPr>
            <a:r>
              <a:rPr lang="en-CH" sz="2400" kern="0" dirty="0">
                <a:solidFill>
                  <a:schemeClr val="tx1">
                    <a:lumMod val="75000"/>
                    <a:lumOff val="25000"/>
                  </a:schemeClr>
                </a:solidFill>
                <a:latin typeface="Myriad Pro"/>
              </a:rPr>
              <a:t>Faint stars (G</a:t>
            </a:r>
            <a:r>
              <a:rPr lang="en-US" sz="2400" baseline="-25000" dirty="0">
                <a:solidFill>
                  <a:schemeClr val="tx1">
                    <a:lumMod val="75000"/>
                    <a:lumOff val="25000"/>
                  </a:schemeClr>
                </a:solidFill>
                <a:latin typeface="Myriad Pro"/>
              </a:rPr>
              <a:t>mag</a:t>
            </a:r>
            <a:r>
              <a:rPr lang="en-CH" sz="2400" kern="0" dirty="0">
                <a:solidFill>
                  <a:schemeClr val="tx1">
                    <a:lumMod val="75000"/>
                    <a:lumOff val="25000"/>
                  </a:schemeClr>
                </a:solidFill>
                <a:latin typeface="Myriad Pro"/>
              </a:rPr>
              <a:t> ≳ 10) show a sligthly degraded photometry with time (noise increse ~2% since launch)</a:t>
            </a:r>
          </a:p>
        </p:txBody>
      </p:sp>
      <p:sp>
        <p:nvSpPr>
          <p:cNvPr id="31" name="Content Placeholder 2">
            <a:extLst>
              <a:ext uri="{FF2B5EF4-FFF2-40B4-BE49-F238E27FC236}">
                <a16:creationId xmlns:a16="http://schemas.microsoft.com/office/drawing/2014/main" id="{4138F95A-62F8-DF4E-99DF-945D844AF108}"/>
              </a:ext>
            </a:extLst>
          </p:cNvPr>
          <p:cNvSpPr txBox="1">
            <a:spLocks/>
          </p:cNvSpPr>
          <p:nvPr/>
        </p:nvSpPr>
        <p:spPr bwMode="auto">
          <a:xfrm>
            <a:off x="1241865" y="7289735"/>
            <a:ext cx="10313534" cy="177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US" sz="2400" kern="0" dirty="0">
                <a:solidFill>
                  <a:schemeClr val="tx1">
                    <a:lumMod val="75000"/>
                    <a:lumOff val="25000"/>
                  </a:schemeClr>
                </a:solidFill>
                <a:latin typeface="Myriad Pro"/>
              </a:rPr>
              <a:t>Current mitigation strategy: place the target in the less noisy region of the CCD</a:t>
            </a:r>
          </a:p>
          <a:p>
            <a:pPr marL="285750" indent="-285750">
              <a:buFont typeface="Arial" panose="020B0604020202020204" pitchFamily="34" charset="0"/>
              <a:buChar char="•"/>
            </a:pPr>
            <a:r>
              <a:rPr lang="en-US" sz="2400" kern="0" dirty="0">
                <a:solidFill>
                  <a:schemeClr val="tx1">
                    <a:lumMod val="75000"/>
                    <a:lumOff val="25000"/>
                  </a:schemeClr>
                </a:solidFill>
                <a:latin typeface="Myriad Pro"/>
              </a:rPr>
              <a:t>Currently under study: correction of hot pixels in the Data Reduction Pipeline</a:t>
            </a:r>
            <a:endParaRPr lang="en-CH" sz="2400" kern="0" dirty="0">
              <a:solidFill>
                <a:schemeClr val="tx1">
                  <a:lumMod val="75000"/>
                  <a:lumOff val="25000"/>
                </a:schemeClr>
              </a:solidFill>
              <a:latin typeface="Myriad Pro"/>
            </a:endParaRPr>
          </a:p>
        </p:txBody>
      </p:sp>
      <p:sp>
        <p:nvSpPr>
          <p:cNvPr id="32" name="Title 1">
            <a:extLst>
              <a:ext uri="{FF2B5EF4-FFF2-40B4-BE49-F238E27FC236}">
                <a16:creationId xmlns:a16="http://schemas.microsoft.com/office/drawing/2014/main" id="{9F2276A5-4587-D242-A206-1D3FA97A73BA}"/>
              </a:ext>
            </a:extLst>
          </p:cNvPr>
          <p:cNvSpPr>
            <a:spLocks noGrp="1"/>
          </p:cNvSpPr>
          <p:nvPr>
            <p:ph type="title" idx="4294967295"/>
          </p:nvPr>
        </p:nvSpPr>
        <p:spPr>
          <a:xfrm>
            <a:off x="1270000" y="593240"/>
            <a:ext cx="10464800" cy="1005586"/>
          </a:xfrm>
        </p:spPr>
        <p:txBody>
          <a:bodyPr/>
          <a:lstStyle/>
          <a:p>
            <a:r>
              <a:rPr lang="en-GB" dirty="0">
                <a:solidFill>
                  <a:schemeClr val="tx1">
                    <a:lumMod val="75000"/>
                    <a:lumOff val="25000"/>
                  </a:schemeClr>
                </a:solidFill>
              </a:rPr>
              <a:t>Hot Pixels: noise</a:t>
            </a:r>
          </a:p>
        </p:txBody>
      </p:sp>
      <p:grpSp>
        <p:nvGrpSpPr>
          <p:cNvPr id="36" name="Group 35">
            <a:extLst>
              <a:ext uri="{FF2B5EF4-FFF2-40B4-BE49-F238E27FC236}">
                <a16:creationId xmlns:a16="http://schemas.microsoft.com/office/drawing/2014/main" id="{B0D11C4C-4472-844D-B8C7-738B24152E0D}"/>
              </a:ext>
            </a:extLst>
          </p:cNvPr>
          <p:cNvGrpSpPr/>
          <p:nvPr/>
        </p:nvGrpSpPr>
        <p:grpSpPr>
          <a:xfrm>
            <a:off x="805292" y="3581153"/>
            <a:ext cx="10750107" cy="3500378"/>
            <a:chOff x="805292" y="3581153"/>
            <a:chExt cx="10750107" cy="3500378"/>
          </a:xfrm>
        </p:grpSpPr>
        <p:grpSp>
          <p:nvGrpSpPr>
            <p:cNvPr id="34" name="Group 33">
              <a:extLst>
                <a:ext uri="{FF2B5EF4-FFF2-40B4-BE49-F238E27FC236}">
                  <a16:creationId xmlns:a16="http://schemas.microsoft.com/office/drawing/2014/main" id="{F29A493F-EE35-DB45-9746-00358EE66E50}"/>
                </a:ext>
              </a:extLst>
            </p:cNvPr>
            <p:cNvGrpSpPr/>
            <p:nvPr/>
          </p:nvGrpSpPr>
          <p:grpSpPr>
            <a:xfrm>
              <a:off x="805292" y="4180819"/>
              <a:ext cx="10750107" cy="2620550"/>
              <a:chOff x="805292" y="4180819"/>
              <a:chExt cx="10750107" cy="2620550"/>
            </a:xfrm>
          </p:grpSpPr>
          <p:pic>
            <p:nvPicPr>
              <p:cNvPr id="30" name="Picture 29">
                <a:extLst>
                  <a:ext uri="{FF2B5EF4-FFF2-40B4-BE49-F238E27FC236}">
                    <a16:creationId xmlns:a16="http://schemas.microsoft.com/office/drawing/2014/main" id="{15DAFAFA-5102-B644-971A-AA4F079F671B}"/>
                  </a:ext>
                </a:extLst>
              </p:cNvPr>
              <p:cNvPicPr>
                <a:picLocks noChangeAspect="1"/>
              </p:cNvPicPr>
              <p:nvPr/>
            </p:nvPicPr>
            <p:blipFill rotWithShape="1">
              <a:blip r:embed="rId2"/>
              <a:srcRect l="1276" r="2508"/>
              <a:stretch/>
            </p:blipFill>
            <p:spPr>
              <a:xfrm>
                <a:off x="805292" y="4180819"/>
                <a:ext cx="10750107" cy="2620550"/>
              </a:xfrm>
              <a:prstGeom prst="rect">
                <a:avLst/>
              </a:prstGeom>
            </p:spPr>
          </p:pic>
          <p:sp>
            <p:nvSpPr>
              <p:cNvPr id="33" name="Rectangle 32">
                <a:extLst>
                  <a:ext uri="{FF2B5EF4-FFF2-40B4-BE49-F238E27FC236}">
                    <a16:creationId xmlns:a16="http://schemas.microsoft.com/office/drawing/2014/main" id="{1EC3E25A-8F2F-7C4E-BF7E-60BAE9ED2E85}"/>
                  </a:ext>
                </a:extLst>
              </p:cNvPr>
              <p:cNvSpPr/>
              <p:nvPr/>
            </p:nvSpPr>
            <p:spPr>
              <a:xfrm>
                <a:off x="5294907" y="4283520"/>
                <a:ext cx="2594090" cy="313760"/>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grpSp>
        <p:grpSp>
          <p:nvGrpSpPr>
            <p:cNvPr id="35" name="Group 34">
              <a:extLst>
                <a:ext uri="{FF2B5EF4-FFF2-40B4-BE49-F238E27FC236}">
                  <a16:creationId xmlns:a16="http://schemas.microsoft.com/office/drawing/2014/main" id="{07281FCA-1EE9-F043-86D9-38CD00EDB0FB}"/>
                </a:ext>
              </a:extLst>
            </p:cNvPr>
            <p:cNvGrpSpPr/>
            <p:nvPr/>
          </p:nvGrpSpPr>
          <p:grpSpPr>
            <a:xfrm>
              <a:off x="1544034" y="3581153"/>
              <a:ext cx="9916732" cy="3500378"/>
              <a:chOff x="1544034" y="3581153"/>
              <a:chExt cx="9916732" cy="3500378"/>
            </a:xfrm>
          </p:grpSpPr>
          <p:sp>
            <p:nvSpPr>
              <p:cNvPr id="6" name="Content Placeholder 2">
                <a:extLst>
                  <a:ext uri="{FF2B5EF4-FFF2-40B4-BE49-F238E27FC236}">
                    <a16:creationId xmlns:a16="http://schemas.microsoft.com/office/drawing/2014/main" id="{8055A28E-916C-4647-AC7A-07FE8B6B620A}"/>
                  </a:ext>
                </a:extLst>
              </p:cNvPr>
              <p:cNvSpPr txBox="1">
                <a:spLocks/>
              </p:cNvSpPr>
              <p:nvPr/>
            </p:nvSpPr>
            <p:spPr bwMode="auto">
              <a:xfrm>
                <a:off x="2460859" y="3581153"/>
                <a:ext cx="7799746" cy="51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US" sz="1400" kern="0" dirty="0">
                    <a:solidFill>
                      <a:schemeClr val="tx1">
                        <a:lumMod val="75000"/>
                        <a:lumOff val="25000"/>
                      </a:schemeClr>
                    </a:solidFill>
                    <a:latin typeface="Myriad Pro"/>
                  </a:rPr>
                  <a:t>Noise evolution in time due to the increase of hot pixels in the CCD. Noise values for the 3h bin, for a faint star (G mag~12). Results obtained combining simulations and real data.</a:t>
                </a:r>
                <a:endParaRPr lang="en-CH" sz="1400" kern="0" dirty="0">
                  <a:solidFill>
                    <a:schemeClr val="tx1">
                      <a:lumMod val="75000"/>
                      <a:lumOff val="25000"/>
                    </a:schemeClr>
                  </a:solidFill>
                  <a:latin typeface="Myriad Pro"/>
                </a:endParaRPr>
              </a:p>
            </p:txBody>
          </p:sp>
          <p:grpSp>
            <p:nvGrpSpPr>
              <p:cNvPr id="25" name="Group 24">
                <a:extLst>
                  <a:ext uri="{FF2B5EF4-FFF2-40B4-BE49-F238E27FC236}">
                    <a16:creationId xmlns:a16="http://schemas.microsoft.com/office/drawing/2014/main" id="{30F6E1EF-48DF-8546-9E4D-B697577C544C}"/>
                  </a:ext>
                </a:extLst>
              </p:cNvPr>
              <p:cNvGrpSpPr/>
              <p:nvPr/>
            </p:nvGrpSpPr>
            <p:grpSpPr>
              <a:xfrm>
                <a:off x="1544034" y="4283520"/>
                <a:ext cx="9916732" cy="2798011"/>
                <a:chOff x="1052147" y="2430804"/>
                <a:chExt cx="9916732" cy="2798011"/>
              </a:xfrm>
            </p:grpSpPr>
            <p:cxnSp>
              <p:nvCxnSpPr>
                <p:cNvPr id="26" name="Straight Arrow Connector 25">
                  <a:extLst>
                    <a:ext uri="{FF2B5EF4-FFF2-40B4-BE49-F238E27FC236}">
                      <a16:creationId xmlns:a16="http://schemas.microsoft.com/office/drawing/2014/main" id="{C1EAE573-BEDC-5148-AD52-09CDE9311F07}"/>
                    </a:ext>
                  </a:extLst>
                </p:cNvPr>
                <p:cNvCxnSpPr>
                  <a:cxnSpLocks/>
                </p:cNvCxnSpPr>
                <p:nvPr/>
              </p:nvCxnSpPr>
              <p:spPr>
                <a:xfrm flipV="1">
                  <a:off x="8409904" y="3170744"/>
                  <a:ext cx="439720" cy="1781072"/>
                </a:xfrm>
                <a:prstGeom prst="straightConnector1">
                  <a:avLst/>
                </a:prstGeom>
                <a:noFill/>
                <a:ln w="9525" cap="flat" cmpd="sng" algn="ctr">
                  <a:solidFill>
                    <a:srgbClr val="75C8AE">
                      <a:shade val="95000"/>
                      <a:satMod val="105000"/>
                    </a:srgbClr>
                  </a:solidFill>
                  <a:prstDash val="solid"/>
                  <a:tailEnd type="triangle"/>
                </a:ln>
                <a:effectLst/>
              </p:spPr>
            </p:cxnSp>
            <p:sp>
              <p:nvSpPr>
                <p:cNvPr id="27" name="TextBox 26">
                  <a:extLst>
                    <a:ext uri="{FF2B5EF4-FFF2-40B4-BE49-F238E27FC236}">
                      <a16:creationId xmlns:a16="http://schemas.microsoft.com/office/drawing/2014/main" id="{0AE7876B-3B16-3E40-8427-9237ACD78CB6}"/>
                    </a:ext>
                  </a:extLst>
                </p:cNvPr>
                <p:cNvSpPr txBox="1"/>
                <p:nvPr/>
              </p:nvSpPr>
              <p:spPr>
                <a:xfrm>
                  <a:off x="8256491" y="4951816"/>
                  <a:ext cx="22541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96A6">
                          <a:lumMod val="75000"/>
                        </a:srgbClr>
                      </a:solidFill>
                      <a:effectLst/>
                      <a:uLnTx/>
                      <a:uFillTx/>
                      <a:latin typeface="Verdana" pitchFamily="34" charset="0"/>
                    </a:rPr>
                    <a:t>Change in window location</a:t>
                  </a:r>
                </a:p>
              </p:txBody>
            </p:sp>
            <p:sp>
              <p:nvSpPr>
                <p:cNvPr id="28" name="Rectangle 27">
                  <a:extLst>
                    <a:ext uri="{FF2B5EF4-FFF2-40B4-BE49-F238E27FC236}">
                      <a16:creationId xmlns:a16="http://schemas.microsoft.com/office/drawing/2014/main" id="{BED59892-94F3-6840-9510-34B545D5B7CD}"/>
                    </a:ext>
                  </a:extLst>
                </p:cNvPr>
                <p:cNvSpPr/>
                <p:nvPr/>
              </p:nvSpPr>
              <p:spPr>
                <a:xfrm>
                  <a:off x="1052147" y="2430804"/>
                  <a:ext cx="4816698" cy="2010224"/>
                </a:xfrm>
                <a:prstGeom prst="rect">
                  <a:avLst/>
                </a:prstGeom>
                <a:solidFill>
                  <a:srgbClr val="E7E8E3">
                    <a:alpha val="52000"/>
                  </a:srgbClr>
                </a:solidFill>
                <a:ln w="25400" cap="flat" cmpd="sng" algn="ctr">
                  <a:noFill/>
                  <a:prstDash val="solid"/>
                </a:ln>
                <a:effectLst/>
              </p:spPr>
              <p:txBody>
                <a:bodyPr rtlCol="0" anchor="ctr"/>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D8F8EE6-C91C-0947-A0BB-84ABD5B0DFFC}"/>
                    </a:ext>
                  </a:extLst>
                </p:cNvPr>
                <p:cNvSpPr/>
                <p:nvPr/>
              </p:nvSpPr>
              <p:spPr>
                <a:xfrm>
                  <a:off x="5868845" y="2438452"/>
                  <a:ext cx="5100034" cy="2010224"/>
                </a:xfrm>
                <a:prstGeom prst="rect">
                  <a:avLst/>
                </a:prstGeom>
                <a:solidFill>
                  <a:srgbClr val="8096A6">
                    <a:alpha val="52000"/>
                  </a:srgbClr>
                </a:solidFill>
                <a:ln w="25400" cap="flat" cmpd="sng" algn="ctr">
                  <a:noFill/>
                  <a:prstDash val="solid"/>
                </a:ln>
                <a:effectLst/>
              </p:spPr>
              <p:txBody>
                <a:bodyPr rtlCol="0" anchor="ctr"/>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grpSp>
    </p:spTree>
    <p:extLst>
      <p:ext uri="{BB962C8B-B14F-4D97-AF65-F5344CB8AC3E}">
        <p14:creationId xmlns:p14="http://schemas.microsoft.com/office/powerpoint/2010/main" val="2998910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2EF-A379-1D43-8CFC-31EE33EAA8FB}"/>
              </a:ext>
            </a:extLst>
          </p:cNvPr>
          <p:cNvSpPr>
            <a:spLocks noGrp="1"/>
          </p:cNvSpPr>
          <p:nvPr>
            <p:ph type="title" idx="4294967295"/>
          </p:nvPr>
        </p:nvSpPr>
        <p:spPr>
          <a:xfrm>
            <a:off x="1270000" y="582730"/>
            <a:ext cx="10464800" cy="1005586"/>
          </a:xfrm>
        </p:spPr>
        <p:txBody>
          <a:bodyPr>
            <a:normAutofit fontScale="90000"/>
          </a:bodyPr>
          <a:lstStyle/>
          <a:p>
            <a:r>
              <a:rPr lang="en-CH" dirty="0"/>
              <a:t>Hot Pixels: correlations in the light curve</a:t>
            </a:r>
          </a:p>
        </p:txBody>
      </p:sp>
      <p:sp>
        <p:nvSpPr>
          <p:cNvPr id="3" name="Text Placeholder 2">
            <a:extLst>
              <a:ext uri="{FF2B5EF4-FFF2-40B4-BE49-F238E27FC236}">
                <a16:creationId xmlns:a16="http://schemas.microsoft.com/office/drawing/2014/main" id="{A0916A8C-6E4E-954B-B9B0-9E78FD5899CF}"/>
              </a:ext>
            </a:extLst>
          </p:cNvPr>
          <p:cNvSpPr>
            <a:spLocks noGrp="1"/>
          </p:cNvSpPr>
          <p:nvPr>
            <p:ph type="body" idx="4294967295"/>
          </p:nvPr>
        </p:nvSpPr>
        <p:spPr>
          <a:xfrm>
            <a:off x="965200" y="3089520"/>
            <a:ext cx="11842830" cy="430887"/>
          </a:xfrm>
        </p:spPr>
        <p:txBody>
          <a:bodyPr>
            <a:spAutoFit/>
          </a:bodyPr>
          <a:lstStyle/>
          <a:p>
            <a:pPr marL="0" indent="0">
              <a:buNone/>
            </a:pPr>
            <a:r>
              <a:rPr lang="en-CH" dirty="0"/>
              <a:t>It can happen that during a visit a hot pixel appears inside the aperture. </a:t>
            </a:r>
          </a:p>
        </p:txBody>
      </p:sp>
      <p:sp>
        <p:nvSpPr>
          <p:cNvPr id="4" name="Slide Number Placeholder 3">
            <a:extLst>
              <a:ext uri="{FF2B5EF4-FFF2-40B4-BE49-F238E27FC236}">
                <a16:creationId xmlns:a16="http://schemas.microsoft.com/office/drawing/2014/main" id="{C5A28DD2-D6F9-CA46-A8CF-E6A7A7E162B7}"/>
              </a:ext>
            </a:extLst>
          </p:cNvPr>
          <p:cNvSpPr>
            <a:spLocks noGrp="1"/>
          </p:cNvSpPr>
          <p:nvPr>
            <p:ph type="sldNum" sz="quarter" idx="2"/>
          </p:nvPr>
        </p:nvSpPr>
        <p:spPr/>
        <p:txBody>
          <a:bodyPr/>
          <a:lstStyle/>
          <a:p>
            <a:fld id="{86CB4B4D-7CA3-9044-876B-883B54F8677D}" type="slidenum">
              <a:rPr lang="en-CH" smtClean="0"/>
              <a:pPr/>
              <a:t>13</a:t>
            </a:fld>
            <a:endParaRPr lang="en-CH"/>
          </a:p>
        </p:txBody>
      </p:sp>
      <p:grpSp>
        <p:nvGrpSpPr>
          <p:cNvPr id="9" name="Group 8">
            <a:extLst>
              <a:ext uri="{FF2B5EF4-FFF2-40B4-BE49-F238E27FC236}">
                <a16:creationId xmlns:a16="http://schemas.microsoft.com/office/drawing/2014/main" id="{4FDC04E9-8C87-DA42-BC3C-1593281E7B1A}"/>
              </a:ext>
            </a:extLst>
          </p:cNvPr>
          <p:cNvGrpSpPr/>
          <p:nvPr/>
        </p:nvGrpSpPr>
        <p:grpSpPr>
          <a:xfrm>
            <a:off x="1374934" y="4030292"/>
            <a:ext cx="10675345" cy="3200400"/>
            <a:chOff x="0" y="5898615"/>
            <a:chExt cx="10675345" cy="3200400"/>
          </a:xfrm>
        </p:grpSpPr>
        <p:pic>
          <p:nvPicPr>
            <p:cNvPr id="7" name="Picture 6">
              <a:extLst>
                <a:ext uri="{FF2B5EF4-FFF2-40B4-BE49-F238E27FC236}">
                  <a16:creationId xmlns:a16="http://schemas.microsoft.com/office/drawing/2014/main" id="{AEA8F6B5-66EE-5D45-B98D-1124DFF4820A}"/>
                </a:ext>
              </a:extLst>
            </p:cNvPr>
            <p:cNvPicPr>
              <a:picLocks noChangeAspect="1"/>
            </p:cNvPicPr>
            <p:nvPr/>
          </p:nvPicPr>
          <p:blipFill rotWithShape="1">
            <a:blip r:embed="rId2"/>
            <a:srcRect l="3087" r="2252"/>
            <a:stretch/>
          </p:blipFill>
          <p:spPr>
            <a:xfrm>
              <a:off x="0" y="5898615"/>
              <a:ext cx="10675345" cy="3200400"/>
            </a:xfrm>
            <a:prstGeom prst="rect">
              <a:avLst/>
            </a:prstGeom>
          </p:spPr>
        </p:pic>
        <p:sp>
          <p:nvSpPr>
            <p:cNvPr id="8" name="Oval 7">
              <a:extLst>
                <a:ext uri="{FF2B5EF4-FFF2-40B4-BE49-F238E27FC236}">
                  <a16:creationId xmlns:a16="http://schemas.microsoft.com/office/drawing/2014/main" id="{3CF9FE4D-A375-2446-A6A8-8F8A53B9A5E8}"/>
                </a:ext>
              </a:extLst>
            </p:cNvPr>
            <p:cNvSpPr/>
            <p:nvPr/>
          </p:nvSpPr>
          <p:spPr>
            <a:xfrm>
              <a:off x="4307594" y="6537896"/>
              <a:ext cx="947451" cy="1921838"/>
            </a:xfrm>
            <a:prstGeom prst="ellipse">
              <a:avLst/>
            </a:prstGeom>
            <a:noFill/>
            <a:ln w="50800" cap="flat">
              <a:solidFill>
                <a:srgbClr val="E8B00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Gill Sans"/>
              </a:endParaRPr>
            </a:p>
          </p:txBody>
        </p:sp>
      </p:grpSp>
      <p:sp>
        <p:nvSpPr>
          <p:cNvPr id="10" name="Text Placeholder 2">
            <a:extLst>
              <a:ext uri="{FF2B5EF4-FFF2-40B4-BE49-F238E27FC236}">
                <a16:creationId xmlns:a16="http://schemas.microsoft.com/office/drawing/2014/main" id="{BD0A9CC1-09EF-9F4E-935C-7B42CD83DCB1}"/>
              </a:ext>
            </a:extLst>
          </p:cNvPr>
          <p:cNvSpPr txBox="1">
            <a:spLocks/>
          </p:cNvSpPr>
          <p:nvPr/>
        </p:nvSpPr>
        <p:spPr>
          <a:xfrm>
            <a:off x="6886615" y="5893326"/>
            <a:ext cx="3272338" cy="61555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3"/>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4"/>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marL="0" indent="0" algn="l">
              <a:buNone/>
            </a:pPr>
            <a:r>
              <a:rPr lang="en-CH" sz="2000" dirty="0"/>
              <a:t>Jump in the LC due to the appearance of a hot pixel</a:t>
            </a:r>
          </a:p>
        </p:txBody>
      </p:sp>
      <p:sp>
        <p:nvSpPr>
          <p:cNvPr id="11" name="Text Placeholder 2">
            <a:extLst>
              <a:ext uri="{FF2B5EF4-FFF2-40B4-BE49-F238E27FC236}">
                <a16:creationId xmlns:a16="http://schemas.microsoft.com/office/drawing/2014/main" id="{7D76833D-9862-5743-B921-DBCABE9AF288}"/>
              </a:ext>
            </a:extLst>
          </p:cNvPr>
          <p:cNvSpPr txBox="1">
            <a:spLocks/>
          </p:cNvSpPr>
          <p:nvPr/>
        </p:nvSpPr>
        <p:spPr>
          <a:xfrm>
            <a:off x="891627" y="7956020"/>
            <a:ext cx="11842830" cy="8617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3"/>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4"/>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marL="0" indent="0">
              <a:buFontTx/>
              <a:buNone/>
            </a:pPr>
            <a:r>
              <a:rPr lang="en-CH" dirty="0"/>
              <a:t>We recommend to detect where the hot pixel is located in order to determine what is the best approach to correct for it.</a:t>
            </a:r>
          </a:p>
        </p:txBody>
      </p:sp>
    </p:spTree>
    <p:extLst>
      <p:ext uri="{BB962C8B-B14F-4D97-AF65-F5344CB8AC3E}">
        <p14:creationId xmlns:p14="http://schemas.microsoft.com/office/powerpoint/2010/main" val="2613962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C71E7-0795-F04C-8173-3807777475E3}"/>
              </a:ext>
            </a:extLst>
          </p:cNvPr>
          <p:cNvSpPr>
            <a:spLocks noGrp="1"/>
          </p:cNvSpPr>
          <p:nvPr>
            <p:ph type="sldNum" sz="quarter" idx="2"/>
          </p:nvPr>
        </p:nvSpPr>
        <p:spPr/>
        <p:txBody>
          <a:bodyPr/>
          <a:lstStyle/>
          <a:p>
            <a:fld id="{86CB4B4D-7CA3-9044-876B-883B54F8677D}" type="slidenum">
              <a:rPr lang="en-US" smtClean="0"/>
              <a:t>14</a:t>
            </a:fld>
            <a:endParaRPr lang="en-US"/>
          </a:p>
        </p:txBody>
      </p:sp>
      <p:grpSp>
        <p:nvGrpSpPr>
          <p:cNvPr id="31" name="Group 30">
            <a:extLst>
              <a:ext uri="{FF2B5EF4-FFF2-40B4-BE49-F238E27FC236}">
                <a16:creationId xmlns:a16="http://schemas.microsoft.com/office/drawing/2014/main" id="{A3520890-F1A8-6842-A20D-7C60A6B5713C}"/>
              </a:ext>
            </a:extLst>
          </p:cNvPr>
          <p:cNvGrpSpPr/>
          <p:nvPr/>
        </p:nvGrpSpPr>
        <p:grpSpPr>
          <a:xfrm>
            <a:off x="35155" y="238370"/>
            <a:ext cx="3421321" cy="6643439"/>
            <a:chOff x="865572" y="1374639"/>
            <a:chExt cx="3421321" cy="6643439"/>
          </a:xfrm>
        </p:grpSpPr>
        <p:sp>
          <p:nvSpPr>
            <p:cNvPr id="30" name="Rectangle 29">
              <a:extLst>
                <a:ext uri="{FF2B5EF4-FFF2-40B4-BE49-F238E27FC236}">
                  <a16:creationId xmlns:a16="http://schemas.microsoft.com/office/drawing/2014/main" id="{C31CCC98-C8AD-E047-9308-A7DE0EC9065F}"/>
                </a:ext>
              </a:extLst>
            </p:cNvPr>
            <p:cNvSpPr/>
            <p:nvPr/>
          </p:nvSpPr>
          <p:spPr>
            <a:xfrm>
              <a:off x="865573" y="1375364"/>
              <a:ext cx="3330962" cy="6642714"/>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Gill Sans"/>
              </a:endParaRPr>
            </a:p>
          </p:txBody>
        </p:sp>
        <p:grpSp>
          <p:nvGrpSpPr>
            <p:cNvPr id="4" name="Group 3">
              <a:extLst>
                <a:ext uri="{FF2B5EF4-FFF2-40B4-BE49-F238E27FC236}">
                  <a16:creationId xmlns:a16="http://schemas.microsoft.com/office/drawing/2014/main" id="{4E9EF3EF-5B9E-7947-9001-BDA7EECBEC6F}"/>
                </a:ext>
              </a:extLst>
            </p:cNvPr>
            <p:cNvGrpSpPr/>
            <p:nvPr/>
          </p:nvGrpSpPr>
          <p:grpSpPr>
            <a:xfrm>
              <a:off x="865572" y="1374639"/>
              <a:ext cx="3421321" cy="6643439"/>
              <a:chOff x="9774045" y="2067366"/>
              <a:chExt cx="3421321" cy="6643439"/>
            </a:xfrm>
          </p:grpSpPr>
          <p:pic>
            <p:nvPicPr>
              <p:cNvPr id="5" name="Admatis_logo.png" descr="Admatis_logo.png">
                <a:extLst>
                  <a:ext uri="{FF2B5EF4-FFF2-40B4-BE49-F238E27FC236}">
                    <a16:creationId xmlns:a16="http://schemas.microsoft.com/office/drawing/2014/main" id="{E59BFCD1-1F03-784D-9F5D-B327C2AB4A70}"/>
                  </a:ext>
                </a:extLst>
              </p:cNvPr>
              <p:cNvPicPr>
                <a:picLocks noChangeAspect="1"/>
              </p:cNvPicPr>
              <p:nvPr/>
            </p:nvPicPr>
            <p:blipFill>
              <a:blip r:embed="rId2"/>
              <a:stretch>
                <a:fillRect/>
              </a:stretch>
            </p:blipFill>
            <p:spPr>
              <a:xfrm>
                <a:off x="9910036" y="6434683"/>
                <a:ext cx="1991018" cy="339460"/>
              </a:xfrm>
              <a:prstGeom prst="rect">
                <a:avLst/>
              </a:prstGeom>
              <a:ln w="12700">
                <a:miter lim="400000"/>
              </a:ln>
            </p:spPr>
          </p:pic>
          <p:pic>
            <p:nvPicPr>
              <p:cNvPr id="6" name="Cambridge University logo-rgb.jpg" descr="Cambridge University logo-rgb.jpg">
                <a:extLst>
                  <a:ext uri="{FF2B5EF4-FFF2-40B4-BE49-F238E27FC236}">
                    <a16:creationId xmlns:a16="http://schemas.microsoft.com/office/drawing/2014/main" id="{D16FDFA0-2977-E34B-BAAB-AA24B6180B0C}"/>
                  </a:ext>
                </a:extLst>
              </p:cNvPr>
              <p:cNvPicPr>
                <a:picLocks noChangeAspect="1"/>
              </p:cNvPicPr>
              <p:nvPr/>
            </p:nvPicPr>
            <p:blipFill>
              <a:blip r:embed="rId3"/>
              <a:stretch>
                <a:fillRect/>
              </a:stretch>
            </p:blipFill>
            <p:spPr>
              <a:xfrm>
                <a:off x="10622819" y="4371635"/>
                <a:ext cx="2355428" cy="508002"/>
              </a:xfrm>
              <a:prstGeom prst="rect">
                <a:avLst/>
              </a:prstGeom>
              <a:ln w="12700">
                <a:miter lim="400000"/>
              </a:ln>
            </p:spPr>
          </p:pic>
          <p:pic>
            <p:nvPicPr>
              <p:cNvPr id="7" name="CSL_TXT_RVB.jpg" descr="CSL_TXT_RVB.jpg">
                <a:extLst>
                  <a:ext uri="{FF2B5EF4-FFF2-40B4-BE49-F238E27FC236}">
                    <a16:creationId xmlns:a16="http://schemas.microsoft.com/office/drawing/2014/main" id="{9A3D55E0-38FD-754E-91AC-79EDE89B03A6}"/>
                  </a:ext>
                </a:extLst>
              </p:cNvPr>
              <p:cNvPicPr>
                <a:picLocks noChangeAspect="1"/>
              </p:cNvPicPr>
              <p:nvPr/>
            </p:nvPicPr>
            <p:blipFill>
              <a:blip r:embed="rId4"/>
              <a:stretch>
                <a:fillRect/>
              </a:stretch>
            </p:blipFill>
            <p:spPr>
              <a:xfrm>
                <a:off x="11388649" y="6761990"/>
                <a:ext cx="908768" cy="635002"/>
              </a:xfrm>
              <a:prstGeom prst="rect">
                <a:avLst/>
              </a:prstGeom>
              <a:ln w="12700">
                <a:miter lim="400000"/>
              </a:ln>
            </p:spPr>
          </p:pic>
          <p:pic>
            <p:nvPicPr>
              <p:cNvPr id="8" name="Deimos Engenharia 2013.jpg" descr="Deimos Engenharia 2013.jpg">
                <a:extLst>
                  <a:ext uri="{FF2B5EF4-FFF2-40B4-BE49-F238E27FC236}">
                    <a16:creationId xmlns:a16="http://schemas.microsoft.com/office/drawing/2014/main" id="{4D19CCF8-2EFE-5540-8F19-EA6948BE315A}"/>
                  </a:ext>
                </a:extLst>
              </p:cNvPr>
              <p:cNvPicPr>
                <a:picLocks noChangeAspect="1"/>
              </p:cNvPicPr>
              <p:nvPr/>
            </p:nvPicPr>
            <p:blipFill>
              <a:blip r:embed="rId5"/>
              <a:stretch>
                <a:fillRect/>
              </a:stretch>
            </p:blipFill>
            <p:spPr>
              <a:xfrm>
                <a:off x="11795664" y="3749277"/>
                <a:ext cx="1154552" cy="572574"/>
              </a:xfrm>
              <a:prstGeom prst="rect">
                <a:avLst/>
              </a:prstGeom>
              <a:ln w="12700">
                <a:miter lim="400000"/>
              </a:ln>
            </p:spPr>
          </p:pic>
          <p:pic>
            <p:nvPicPr>
              <p:cNvPr id="9" name="EPFL_LOG_QUADRI_Red.pdf" descr="EPFL_LOG_QUADRI_Red.pdf">
                <a:extLst>
                  <a:ext uri="{FF2B5EF4-FFF2-40B4-BE49-F238E27FC236}">
                    <a16:creationId xmlns:a16="http://schemas.microsoft.com/office/drawing/2014/main" id="{B14D8300-E4D0-1649-B7E9-F49DF3397A93}"/>
                  </a:ext>
                </a:extLst>
              </p:cNvPr>
              <p:cNvPicPr>
                <a:picLocks noChangeAspect="1"/>
              </p:cNvPicPr>
              <p:nvPr/>
            </p:nvPicPr>
            <p:blipFill>
              <a:blip r:embed="rId6"/>
              <a:stretch>
                <a:fillRect/>
              </a:stretch>
            </p:blipFill>
            <p:spPr>
              <a:xfrm>
                <a:off x="10569684" y="3442128"/>
                <a:ext cx="1074597" cy="523697"/>
              </a:xfrm>
              <a:prstGeom prst="rect">
                <a:avLst/>
              </a:prstGeom>
              <a:ln w="12700">
                <a:miter lim="400000"/>
              </a:ln>
            </p:spPr>
          </p:pic>
          <p:pic>
            <p:nvPicPr>
              <p:cNvPr id="10" name="IA_caup_150dpi_rgb (until Jan 2015).tif" descr="IA_caup_150dpi_rgb (until Jan 2015).tif">
                <a:extLst>
                  <a:ext uri="{FF2B5EF4-FFF2-40B4-BE49-F238E27FC236}">
                    <a16:creationId xmlns:a16="http://schemas.microsoft.com/office/drawing/2014/main" id="{359F7BC3-28AF-0949-B033-94D793A78AE0}"/>
                  </a:ext>
                </a:extLst>
              </p:cNvPr>
              <p:cNvPicPr>
                <a:picLocks noChangeAspect="1"/>
              </p:cNvPicPr>
              <p:nvPr/>
            </p:nvPicPr>
            <p:blipFill>
              <a:blip r:embed="rId7"/>
              <a:stretch>
                <a:fillRect/>
              </a:stretch>
            </p:blipFill>
            <p:spPr>
              <a:xfrm>
                <a:off x="9819505" y="5854519"/>
                <a:ext cx="1255308" cy="508002"/>
              </a:xfrm>
              <a:prstGeom prst="rect">
                <a:avLst/>
              </a:prstGeom>
              <a:ln w="12700">
                <a:miter lim="400000"/>
              </a:ln>
            </p:spPr>
          </p:pic>
          <p:pic>
            <p:nvPicPr>
              <p:cNvPr id="11" name="IA_logo_vector-cmyk+black.pdf" descr="IA_logo_vector-cmyk+black.pdf">
                <a:extLst>
                  <a:ext uri="{FF2B5EF4-FFF2-40B4-BE49-F238E27FC236}">
                    <a16:creationId xmlns:a16="http://schemas.microsoft.com/office/drawing/2014/main" id="{293B5226-2549-C448-AFD0-9FC087B6DCB8}"/>
                  </a:ext>
                </a:extLst>
              </p:cNvPr>
              <p:cNvPicPr>
                <a:picLocks noChangeAspect="1"/>
              </p:cNvPicPr>
              <p:nvPr/>
            </p:nvPicPr>
            <p:blipFill>
              <a:blip r:embed="rId8"/>
              <a:stretch>
                <a:fillRect/>
              </a:stretch>
            </p:blipFill>
            <p:spPr>
              <a:xfrm>
                <a:off x="12015909" y="2625607"/>
                <a:ext cx="951513" cy="635002"/>
              </a:xfrm>
              <a:prstGeom prst="rect">
                <a:avLst/>
              </a:prstGeom>
              <a:ln w="12700">
                <a:miter lim="400000"/>
              </a:ln>
            </p:spPr>
          </p:pic>
          <p:pic>
            <p:nvPicPr>
              <p:cNvPr id="12" name="INAF_logo_large1.png" descr="INAF_logo_large1.png">
                <a:extLst>
                  <a:ext uri="{FF2B5EF4-FFF2-40B4-BE49-F238E27FC236}">
                    <a16:creationId xmlns:a16="http://schemas.microsoft.com/office/drawing/2014/main" id="{86A59EEB-54A9-7945-8D54-6DA61E950653}"/>
                  </a:ext>
                </a:extLst>
              </p:cNvPr>
              <p:cNvPicPr>
                <a:picLocks noChangeAspect="1"/>
              </p:cNvPicPr>
              <p:nvPr/>
            </p:nvPicPr>
            <p:blipFill>
              <a:blip r:embed="rId9"/>
              <a:stretch>
                <a:fillRect/>
              </a:stretch>
            </p:blipFill>
            <p:spPr>
              <a:xfrm>
                <a:off x="11566307" y="3267692"/>
                <a:ext cx="1411940" cy="637201"/>
              </a:xfrm>
              <a:prstGeom prst="rect">
                <a:avLst/>
              </a:prstGeom>
              <a:ln w="12700">
                <a:miter lim="400000"/>
              </a:ln>
            </p:spPr>
          </p:pic>
          <p:pic>
            <p:nvPicPr>
              <p:cNvPr id="13" name="IOA_logo_black.jpg" descr="IOA_logo_black.jpg">
                <a:extLst>
                  <a:ext uri="{FF2B5EF4-FFF2-40B4-BE49-F238E27FC236}">
                    <a16:creationId xmlns:a16="http://schemas.microsoft.com/office/drawing/2014/main" id="{CEC45557-2A11-2B43-A13A-D9684270640C}"/>
                  </a:ext>
                </a:extLst>
              </p:cNvPr>
              <p:cNvPicPr>
                <a:picLocks noChangeAspect="1"/>
              </p:cNvPicPr>
              <p:nvPr/>
            </p:nvPicPr>
            <p:blipFill>
              <a:blip r:embed="rId10"/>
              <a:stretch>
                <a:fillRect/>
              </a:stretch>
            </p:blipFill>
            <p:spPr>
              <a:xfrm>
                <a:off x="11470877" y="4827696"/>
                <a:ext cx="846139" cy="829903"/>
              </a:xfrm>
              <a:prstGeom prst="rect">
                <a:avLst/>
              </a:prstGeom>
              <a:ln w="12700">
                <a:miter lim="400000"/>
              </a:ln>
            </p:spPr>
          </p:pic>
          <p:pic>
            <p:nvPicPr>
              <p:cNvPr id="14" name="IWF_deutsch_blau.png" descr="IWF_deutsch_blau.png">
                <a:extLst>
                  <a:ext uri="{FF2B5EF4-FFF2-40B4-BE49-F238E27FC236}">
                    <a16:creationId xmlns:a16="http://schemas.microsoft.com/office/drawing/2014/main" id="{BC637870-67FE-CF4E-94DB-1000B409646B}"/>
                  </a:ext>
                </a:extLst>
              </p:cNvPr>
              <p:cNvPicPr>
                <a:picLocks noChangeAspect="1"/>
              </p:cNvPicPr>
              <p:nvPr/>
            </p:nvPicPr>
            <p:blipFill>
              <a:blip r:embed="rId11"/>
              <a:stretch>
                <a:fillRect/>
              </a:stretch>
            </p:blipFill>
            <p:spPr>
              <a:xfrm>
                <a:off x="10643166" y="7407112"/>
                <a:ext cx="789532" cy="635003"/>
              </a:xfrm>
              <a:prstGeom prst="rect">
                <a:avLst/>
              </a:prstGeom>
              <a:ln w="12700">
                <a:miter lim="400000"/>
              </a:ln>
            </p:spPr>
          </p:pic>
          <p:pic>
            <p:nvPicPr>
              <p:cNvPr id="15" name="lam.pdf" descr="lam.pdf">
                <a:extLst>
                  <a:ext uri="{FF2B5EF4-FFF2-40B4-BE49-F238E27FC236}">
                    <a16:creationId xmlns:a16="http://schemas.microsoft.com/office/drawing/2014/main" id="{BD50D49E-55C1-5440-AE33-2B74EDA6D81A}"/>
                  </a:ext>
                </a:extLst>
              </p:cNvPr>
              <p:cNvPicPr>
                <a:picLocks noChangeAspect="1"/>
              </p:cNvPicPr>
              <p:nvPr/>
            </p:nvPicPr>
            <p:blipFill>
              <a:blip r:embed="rId12"/>
              <a:stretch>
                <a:fillRect/>
              </a:stretch>
            </p:blipFill>
            <p:spPr>
              <a:xfrm>
                <a:off x="9774046" y="6761990"/>
                <a:ext cx="1589786" cy="508002"/>
              </a:xfrm>
              <a:prstGeom prst="rect">
                <a:avLst/>
              </a:prstGeom>
              <a:ln w="12700">
                <a:miter lim="400000"/>
              </a:ln>
            </p:spPr>
          </p:pic>
          <p:pic>
            <p:nvPicPr>
              <p:cNvPr id="16" name="logo konkoly.pdf" descr="logo konkoly.pdf">
                <a:extLst>
                  <a:ext uri="{FF2B5EF4-FFF2-40B4-BE49-F238E27FC236}">
                    <a16:creationId xmlns:a16="http://schemas.microsoft.com/office/drawing/2014/main" id="{3B122D00-60E8-4740-913E-C33C84AB0C12}"/>
                  </a:ext>
                </a:extLst>
              </p:cNvPr>
              <p:cNvPicPr>
                <a:picLocks noChangeAspect="1"/>
              </p:cNvPicPr>
              <p:nvPr/>
            </p:nvPicPr>
            <p:blipFill>
              <a:blip r:embed="rId13"/>
              <a:stretch>
                <a:fillRect/>
              </a:stretch>
            </p:blipFill>
            <p:spPr>
              <a:xfrm>
                <a:off x="10683748" y="4952505"/>
                <a:ext cx="795598" cy="845630"/>
              </a:xfrm>
              <a:prstGeom prst="rect">
                <a:avLst/>
              </a:prstGeom>
              <a:ln w="12700">
                <a:miter lim="400000"/>
              </a:ln>
            </p:spPr>
          </p:pic>
          <p:pic>
            <p:nvPicPr>
              <p:cNvPr id="18" name="obsGe_pins.pdf" descr="obsGe_pins.pdf">
                <a:extLst>
                  <a:ext uri="{FF2B5EF4-FFF2-40B4-BE49-F238E27FC236}">
                    <a16:creationId xmlns:a16="http://schemas.microsoft.com/office/drawing/2014/main" id="{C3259406-F91C-D141-8847-307D6380CC80}"/>
                  </a:ext>
                </a:extLst>
              </p:cNvPr>
              <p:cNvPicPr>
                <a:picLocks noChangeAspect="1"/>
              </p:cNvPicPr>
              <p:nvPr/>
            </p:nvPicPr>
            <p:blipFill>
              <a:blip r:embed="rId14"/>
              <a:stretch>
                <a:fillRect/>
              </a:stretch>
            </p:blipFill>
            <p:spPr>
              <a:xfrm>
                <a:off x="12350749" y="8075803"/>
                <a:ext cx="635002" cy="635002"/>
              </a:xfrm>
              <a:prstGeom prst="rect">
                <a:avLst/>
              </a:prstGeom>
              <a:ln w="12700">
                <a:miter lim="400000"/>
              </a:ln>
            </p:spPr>
          </p:pic>
          <p:pic>
            <p:nvPicPr>
              <p:cNvPr id="19" name="pasted-image.pdf" descr="pasted-image.pdf">
                <a:extLst>
                  <a:ext uri="{FF2B5EF4-FFF2-40B4-BE49-F238E27FC236}">
                    <a16:creationId xmlns:a16="http://schemas.microsoft.com/office/drawing/2014/main" id="{85E9A000-A15D-714A-91E1-5D274BD54868}"/>
                  </a:ext>
                </a:extLst>
              </p:cNvPr>
              <p:cNvPicPr>
                <a:picLocks noChangeAspect="1"/>
              </p:cNvPicPr>
              <p:nvPr/>
            </p:nvPicPr>
            <p:blipFill>
              <a:blip r:embed="rId15"/>
              <a:stretch>
                <a:fillRect/>
              </a:stretch>
            </p:blipFill>
            <p:spPr>
              <a:xfrm>
                <a:off x="9774045" y="3841597"/>
                <a:ext cx="837854" cy="840755"/>
              </a:xfrm>
              <a:prstGeom prst="rect">
                <a:avLst/>
              </a:prstGeom>
              <a:ln w="12700">
                <a:miter lim="400000"/>
              </a:ln>
            </p:spPr>
          </p:pic>
          <p:pic>
            <p:nvPicPr>
              <p:cNvPr id="20" name="Uni-Astrophysik-Logo-CMYK.pdf" descr="Uni-Astrophysik-Logo-CMYK.pdf">
                <a:extLst>
                  <a:ext uri="{FF2B5EF4-FFF2-40B4-BE49-F238E27FC236}">
                    <a16:creationId xmlns:a16="http://schemas.microsoft.com/office/drawing/2014/main" id="{C767B523-50A2-514B-A6D4-5ECA1D981799}"/>
                  </a:ext>
                </a:extLst>
              </p:cNvPr>
              <p:cNvPicPr>
                <a:picLocks noChangeAspect="1"/>
              </p:cNvPicPr>
              <p:nvPr/>
            </p:nvPicPr>
            <p:blipFill>
              <a:blip r:embed="rId16"/>
              <a:stretch>
                <a:fillRect/>
              </a:stretch>
            </p:blipFill>
            <p:spPr>
              <a:xfrm>
                <a:off x="11553783" y="7470612"/>
                <a:ext cx="1427240" cy="508003"/>
              </a:xfrm>
              <a:prstGeom prst="rect">
                <a:avLst/>
              </a:prstGeom>
              <a:ln w="12700">
                <a:miter lim="400000"/>
              </a:ln>
            </p:spPr>
          </p:pic>
          <p:pic>
            <p:nvPicPr>
              <p:cNvPr id="21" name="UNIGE.gif" descr="UNIGE.gif">
                <a:extLst>
                  <a:ext uri="{FF2B5EF4-FFF2-40B4-BE49-F238E27FC236}">
                    <a16:creationId xmlns:a16="http://schemas.microsoft.com/office/drawing/2014/main" id="{F8F2AFD4-6AC1-EF4E-964C-08F351FCA5FD}"/>
                  </a:ext>
                </a:extLst>
              </p:cNvPr>
              <p:cNvPicPr>
                <a:picLocks noChangeAspect="1"/>
              </p:cNvPicPr>
              <p:nvPr/>
            </p:nvPicPr>
            <p:blipFill>
              <a:blip r:embed="rId17"/>
              <a:stretch>
                <a:fillRect/>
              </a:stretch>
            </p:blipFill>
            <p:spPr>
              <a:xfrm>
                <a:off x="10862458" y="8139303"/>
                <a:ext cx="1409682" cy="508002"/>
              </a:xfrm>
              <a:prstGeom prst="rect">
                <a:avLst/>
              </a:prstGeom>
              <a:ln w="12700">
                <a:miter lim="400000"/>
              </a:ln>
            </p:spPr>
          </p:pic>
          <p:pic>
            <p:nvPicPr>
              <p:cNvPr id="22" name="IAC.gif" descr="IAC.gif">
                <a:extLst>
                  <a:ext uri="{FF2B5EF4-FFF2-40B4-BE49-F238E27FC236}">
                    <a16:creationId xmlns:a16="http://schemas.microsoft.com/office/drawing/2014/main" id="{3D9990B9-E01B-5A4E-9ABC-770B95C63E6D}"/>
                  </a:ext>
                </a:extLst>
              </p:cNvPr>
              <p:cNvPicPr>
                <a:picLocks noChangeAspect="1"/>
              </p:cNvPicPr>
              <p:nvPr/>
            </p:nvPicPr>
            <p:blipFill>
              <a:blip r:embed="rId18"/>
              <a:stretch>
                <a:fillRect/>
              </a:stretch>
            </p:blipFill>
            <p:spPr>
              <a:xfrm>
                <a:off x="12343245" y="4897497"/>
                <a:ext cx="635002" cy="637201"/>
              </a:xfrm>
              <a:prstGeom prst="rect">
                <a:avLst/>
              </a:prstGeom>
              <a:ln w="12700">
                <a:miter lim="400000"/>
              </a:ln>
            </p:spPr>
          </p:pic>
          <p:pic>
            <p:nvPicPr>
              <p:cNvPr id="23" name="logo_inta.png" descr="logo_inta.png">
                <a:extLst>
                  <a:ext uri="{FF2B5EF4-FFF2-40B4-BE49-F238E27FC236}">
                    <a16:creationId xmlns:a16="http://schemas.microsoft.com/office/drawing/2014/main" id="{B76F50D7-4E28-1042-AE9F-D5B7D0FAB147}"/>
                  </a:ext>
                </a:extLst>
              </p:cNvPr>
              <p:cNvPicPr>
                <a:picLocks noChangeAspect="1"/>
              </p:cNvPicPr>
              <p:nvPr/>
            </p:nvPicPr>
            <p:blipFill>
              <a:blip r:embed="rId19"/>
              <a:stretch>
                <a:fillRect/>
              </a:stretch>
            </p:blipFill>
            <p:spPr>
              <a:xfrm>
                <a:off x="12272140" y="5565951"/>
                <a:ext cx="706107" cy="706107"/>
              </a:xfrm>
              <a:prstGeom prst="rect">
                <a:avLst/>
              </a:prstGeom>
              <a:ln w="12700">
                <a:miter lim="400000"/>
              </a:ln>
            </p:spPr>
          </p:pic>
          <p:pic>
            <p:nvPicPr>
              <p:cNvPr id="24" name="logo_oac.gif" descr="logo_oac.gif">
                <a:extLst>
                  <a:ext uri="{FF2B5EF4-FFF2-40B4-BE49-F238E27FC236}">
                    <a16:creationId xmlns:a16="http://schemas.microsoft.com/office/drawing/2014/main" id="{465B862A-3A2B-D845-AD33-08BE4C651EC7}"/>
                  </a:ext>
                </a:extLst>
              </p:cNvPr>
              <p:cNvPicPr>
                <a:picLocks noChangeAspect="1"/>
              </p:cNvPicPr>
              <p:nvPr/>
            </p:nvPicPr>
            <p:blipFill>
              <a:blip r:embed="rId20"/>
              <a:stretch>
                <a:fillRect/>
              </a:stretch>
            </p:blipFill>
            <p:spPr>
              <a:xfrm>
                <a:off x="12304304" y="6761990"/>
                <a:ext cx="690704" cy="635002"/>
              </a:xfrm>
              <a:prstGeom prst="rect">
                <a:avLst/>
              </a:prstGeom>
              <a:ln w="12700">
                <a:miter lim="400000"/>
              </a:ln>
            </p:spPr>
          </p:pic>
          <p:pic>
            <p:nvPicPr>
              <p:cNvPr id="25" name="download (2).jpg" descr="download (2).jpg">
                <a:extLst>
                  <a:ext uri="{FF2B5EF4-FFF2-40B4-BE49-F238E27FC236}">
                    <a16:creationId xmlns:a16="http://schemas.microsoft.com/office/drawing/2014/main" id="{558A1C99-E90E-1C40-A692-4390AFEB3C4F}"/>
                  </a:ext>
                </a:extLst>
              </p:cNvPr>
              <p:cNvPicPr>
                <a:picLocks noChangeAspect="1"/>
              </p:cNvPicPr>
              <p:nvPr/>
            </p:nvPicPr>
            <p:blipFill>
              <a:blip r:embed="rId21"/>
              <a:stretch>
                <a:fillRect/>
              </a:stretch>
            </p:blipFill>
            <p:spPr>
              <a:xfrm>
                <a:off x="9789982" y="2853380"/>
                <a:ext cx="801947" cy="847472"/>
              </a:xfrm>
              <a:prstGeom prst="rect">
                <a:avLst/>
              </a:prstGeom>
              <a:ln w="12700">
                <a:miter lim="400000"/>
              </a:ln>
            </p:spPr>
          </p:pic>
          <p:pic>
            <p:nvPicPr>
              <p:cNvPr id="26" name="Liege logo_coul_texte_blason_cadre_300.png" descr="Liege logo_coul_texte_blason_cadre_300.png">
                <a:extLst>
                  <a:ext uri="{FF2B5EF4-FFF2-40B4-BE49-F238E27FC236}">
                    <a16:creationId xmlns:a16="http://schemas.microsoft.com/office/drawing/2014/main" id="{32006A71-E9A7-AD4B-A6C9-EFD668F1B996}"/>
                  </a:ext>
                </a:extLst>
              </p:cNvPr>
              <p:cNvPicPr>
                <a:picLocks noChangeAspect="1"/>
              </p:cNvPicPr>
              <p:nvPr/>
            </p:nvPicPr>
            <p:blipFill>
              <a:blip r:embed="rId22"/>
              <a:stretch>
                <a:fillRect/>
              </a:stretch>
            </p:blipFill>
            <p:spPr>
              <a:xfrm>
                <a:off x="11174068" y="5736181"/>
                <a:ext cx="870898" cy="635002"/>
              </a:xfrm>
              <a:prstGeom prst="rect">
                <a:avLst/>
              </a:prstGeom>
              <a:ln w="12700">
                <a:miter lim="400000"/>
              </a:ln>
            </p:spPr>
          </p:pic>
          <p:pic>
            <p:nvPicPr>
              <p:cNvPr id="27" name="download.jpg" descr="download.jpg">
                <a:extLst>
                  <a:ext uri="{FF2B5EF4-FFF2-40B4-BE49-F238E27FC236}">
                    <a16:creationId xmlns:a16="http://schemas.microsoft.com/office/drawing/2014/main" id="{838A58F3-71D4-F843-8295-1C2E9734C1E2}"/>
                  </a:ext>
                </a:extLst>
              </p:cNvPr>
              <p:cNvPicPr>
                <a:picLocks noChangeAspect="1"/>
              </p:cNvPicPr>
              <p:nvPr/>
            </p:nvPicPr>
            <p:blipFill>
              <a:blip r:embed="rId23"/>
              <a:stretch>
                <a:fillRect/>
              </a:stretch>
            </p:blipFill>
            <p:spPr>
              <a:xfrm>
                <a:off x="12274150" y="6272991"/>
                <a:ext cx="711202" cy="420537"/>
              </a:xfrm>
              <a:prstGeom prst="rect">
                <a:avLst/>
              </a:prstGeom>
              <a:ln w="12700">
                <a:miter lim="400000"/>
              </a:ln>
            </p:spPr>
          </p:pic>
          <p:pic>
            <p:nvPicPr>
              <p:cNvPr id="28" name="Picture 2" descr="Picture 2">
                <a:extLst>
                  <a:ext uri="{FF2B5EF4-FFF2-40B4-BE49-F238E27FC236}">
                    <a16:creationId xmlns:a16="http://schemas.microsoft.com/office/drawing/2014/main" id="{AEA77805-E80E-A645-B69F-923114D28664}"/>
                  </a:ext>
                </a:extLst>
              </p:cNvPr>
              <p:cNvPicPr>
                <a:picLocks noChangeAspect="1"/>
              </p:cNvPicPr>
              <p:nvPr/>
            </p:nvPicPr>
            <p:blipFill>
              <a:blip r:embed="rId24"/>
              <a:stretch>
                <a:fillRect/>
              </a:stretch>
            </p:blipFill>
            <p:spPr>
              <a:xfrm>
                <a:off x="9789982" y="4773832"/>
                <a:ext cx="915675" cy="915675"/>
              </a:xfrm>
              <a:prstGeom prst="rect">
                <a:avLst/>
              </a:prstGeom>
              <a:ln w="12700">
                <a:miter lim="400000"/>
              </a:ln>
            </p:spPr>
          </p:pic>
          <p:pic>
            <p:nvPicPr>
              <p:cNvPr id="29" name="Picture 3" descr="Picture 3">
                <a:extLst>
                  <a:ext uri="{FF2B5EF4-FFF2-40B4-BE49-F238E27FC236}">
                    <a16:creationId xmlns:a16="http://schemas.microsoft.com/office/drawing/2014/main" id="{6A6C2D92-34F7-2E4C-A3C7-976FBDCC91B8}"/>
                  </a:ext>
                </a:extLst>
              </p:cNvPr>
              <p:cNvPicPr>
                <a:picLocks noChangeAspect="1"/>
              </p:cNvPicPr>
              <p:nvPr/>
            </p:nvPicPr>
            <p:blipFill>
              <a:blip r:embed="rId25"/>
              <a:stretch>
                <a:fillRect/>
              </a:stretch>
            </p:blipFill>
            <p:spPr>
              <a:xfrm>
                <a:off x="10809750" y="2067366"/>
                <a:ext cx="2385616" cy="637201"/>
              </a:xfrm>
              <a:prstGeom prst="rect">
                <a:avLst/>
              </a:prstGeom>
              <a:ln w="12700">
                <a:miter lim="400000"/>
              </a:ln>
            </p:spPr>
          </p:pic>
          <p:pic>
            <p:nvPicPr>
              <p:cNvPr id="17" name="logo_unipd-esteso.gif" descr="logo_unipd-esteso.gif">
                <a:extLst>
                  <a:ext uri="{FF2B5EF4-FFF2-40B4-BE49-F238E27FC236}">
                    <a16:creationId xmlns:a16="http://schemas.microsoft.com/office/drawing/2014/main" id="{28B02681-5544-D642-9861-FA108609254F}"/>
                  </a:ext>
                </a:extLst>
              </p:cNvPr>
              <p:cNvPicPr>
                <a:picLocks noChangeAspect="1"/>
              </p:cNvPicPr>
              <p:nvPr/>
            </p:nvPicPr>
            <p:blipFill>
              <a:blip r:embed="rId26"/>
              <a:stretch>
                <a:fillRect/>
              </a:stretch>
            </p:blipFill>
            <p:spPr>
              <a:xfrm>
                <a:off x="10546700" y="2584981"/>
                <a:ext cx="1171172" cy="529345"/>
              </a:xfrm>
              <a:prstGeom prst="rect">
                <a:avLst/>
              </a:prstGeom>
              <a:ln w="12700">
                <a:miter lim="400000"/>
              </a:ln>
            </p:spPr>
          </p:pic>
        </p:grpSp>
      </p:grpSp>
      <p:pic>
        <p:nvPicPr>
          <p:cNvPr id="36" name="Picture 35">
            <a:extLst>
              <a:ext uri="{FF2B5EF4-FFF2-40B4-BE49-F238E27FC236}">
                <a16:creationId xmlns:a16="http://schemas.microsoft.com/office/drawing/2014/main" id="{B1806B56-4216-5C43-84F8-BE5BDBA93CF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8848" y="5915052"/>
            <a:ext cx="1019101" cy="788211"/>
          </a:xfrm>
          <a:prstGeom prst="rect">
            <a:avLst/>
          </a:prstGeom>
        </p:spPr>
      </p:pic>
      <p:pic>
        <p:nvPicPr>
          <p:cNvPr id="37" name="logo.png">
            <a:extLst>
              <a:ext uri="{FF2B5EF4-FFF2-40B4-BE49-F238E27FC236}">
                <a16:creationId xmlns:a16="http://schemas.microsoft.com/office/drawing/2014/main" id="{C3A6038C-A0D1-D54F-8D0F-E530DA3F9549}"/>
              </a:ext>
            </a:extLst>
          </p:cNvPr>
          <p:cNvPicPr/>
          <p:nvPr/>
        </p:nvPicPr>
        <p:blipFill>
          <a:blip r:embed="rId28"/>
          <a:srcRect t="48" r="62597"/>
          <a:stretch>
            <a:fillRect/>
          </a:stretch>
        </p:blipFill>
        <p:spPr>
          <a:xfrm>
            <a:off x="214287" y="5525186"/>
            <a:ext cx="672619" cy="315053"/>
          </a:xfrm>
          <a:prstGeom prst="rect">
            <a:avLst/>
          </a:prstGeom>
          <a:ln w="12700">
            <a:miter lim="400000"/>
          </a:ln>
        </p:spPr>
      </p:pic>
      <p:pic>
        <p:nvPicPr>
          <p:cNvPr id="32" name="Picture 31">
            <a:extLst>
              <a:ext uri="{FF2B5EF4-FFF2-40B4-BE49-F238E27FC236}">
                <a16:creationId xmlns:a16="http://schemas.microsoft.com/office/drawing/2014/main" id="{821D3829-EDB6-E04A-84ED-CC2D7116675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2351" y="-143129"/>
            <a:ext cx="1640323" cy="1031003"/>
          </a:xfrm>
          <a:prstGeom prst="rect">
            <a:avLst/>
          </a:prstGeom>
        </p:spPr>
      </p:pic>
      <p:sp>
        <p:nvSpPr>
          <p:cNvPr id="3" name="TextBox 2">
            <a:extLst>
              <a:ext uri="{FF2B5EF4-FFF2-40B4-BE49-F238E27FC236}">
                <a16:creationId xmlns:a16="http://schemas.microsoft.com/office/drawing/2014/main" id="{93E41981-08F7-9F40-97C6-E5FBC6CF1AF0}"/>
              </a:ext>
            </a:extLst>
          </p:cNvPr>
          <p:cNvSpPr txBox="1"/>
          <p:nvPr/>
        </p:nvSpPr>
        <p:spPr>
          <a:xfrm>
            <a:off x="4192609" y="3551938"/>
            <a:ext cx="7240765"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hangingPunct="0">
              <a:lnSpc>
                <a:spcPct val="100000"/>
              </a:lnSpc>
              <a:spcBef>
                <a:spcPts val="0"/>
              </a:spcBef>
              <a:spcAft>
                <a:spcPts val="0"/>
              </a:spcAft>
              <a:buClrTx/>
              <a:buSzTx/>
              <a:buFontTx/>
              <a:buNone/>
              <a:tabLst/>
            </a:pPr>
            <a:r>
              <a:rPr kumimoji="0" lang="en-CH" sz="4200" b="0" i="0" u="none" strike="noStrike" cap="none" spc="0" normalizeH="0" dirty="0">
                <a:ln>
                  <a:noFill/>
                </a:ln>
                <a:solidFill>
                  <a:schemeClr val="tx1">
                    <a:lumMod val="75000"/>
                    <a:lumOff val="25000"/>
                  </a:schemeClr>
                </a:solidFill>
                <a:effectLst/>
                <a:uFillTx/>
                <a:latin typeface="Myriad Pro"/>
                <a:ea typeface="+mn-ea"/>
                <a:cs typeface="+mn-cs"/>
                <a:sym typeface="Gill Sans"/>
              </a:rPr>
              <a:t>Systematics in the light curves</a:t>
            </a:r>
          </a:p>
        </p:txBody>
      </p:sp>
      <p:pic>
        <p:nvPicPr>
          <p:cNvPr id="35" name="Picture 34">
            <a:extLst>
              <a:ext uri="{FF2B5EF4-FFF2-40B4-BE49-F238E27FC236}">
                <a16:creationId xmlns:a16="http://schemas.microsoft.com/office/drawing/2014/main" id="{0E2851E3-0D4A-7B46-A4BF-550D1E47FB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34146" y="6309157"/>
            <a:ext cx="5981840" cy="3364785"/>
          </a:xfrm>
          <a:prstGeom prst="rect">
            <a:avLst/>
          </a:prstGeom>
        </p:spPr>
      </p:pic>
      <p:sp>
        <p:nvSpPr>
          <p:cNvPr id="38" name="TextBox 37">
            <a:extLst>
              <a:ext uri="{FF2B5EF4-FFF2-40B4-BE49-F238E27FC236}">
                <a16:creationId xmlns:a16="http://schemas.microsoft.com/office/drawing/2014/main" id="{613BE9AB-7B9C-5E41-974C-DB2F6812613E}"/>
              </a:ext>
            </a:extLst>
          </p:cNvPr>
          <p:cNvSpPr txBox="1"/>
          <p:nvPr/>
        </p:nvSpPr>
        <p:spPr>
          <a:xfrm>
            <a:off x="3676964" y="5042022"/>
            <a:ext cx="9232147" cy="35394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3200" dirty="0">
                <a:solidFill>
                  <a:schemeClr val="tx1">
                    <a:lumMod val="75000"/>
                    <a:lumOff val="25000"/>
                  </a:schemeClr>
                </a:solidFill>
              </a:rPr>
              <a:t>Most of these systematics are corrected by the Data Reduction Pipeline (DRP, Hoyer et al. 2020) and </a:t>
            </a:r>
            <a:r>
              <a:rPr lang="en-US" sz="3200" dirty="0">
                <a:solidFill>
                  <a:schemeClr val="tx1">
                    <a:lumMod val="75000"/>
                    <a:lumOff val="25000"/>
                  </a:schemeClr>
                </a:solidFill>
                <a:latin typeface="Simplified Arabic Fixed" panose="02070309020205020404" pitchFamily="49" charset="-78"/>
                <a:cs typeface="Simplified Arabic Fixed" panose="02070309020205020404" pitchFamily="49" charset="-78"/>
              </a:rPr>
              <a:t>pycheops</a:t>
            </a:r>
            <a:r>
              <a:rPr lang="en-US" sz="3200" dirty="0">
                <a:solidFill>
                  <a:schemeClr val="tx1">
                    <a:lumMod val="75000"/>
                    <a:lumOff val="25000"/>
                  </a:schemeClr>
                </a:solidFill>
              </a:rPr>
              <a:t> (</a:t>
            </a:r>
            <a:r>
              <a:rPr lang="en-US" sz="3200" dirty="0" err="1">
                <a:solidFill>
                  <a:schemeClr val="tx1">
                    <a:lumMod val="75000"/>
                    <a:lumOff val="25000"/>
                  </a:schemeClr>
                </a:solidFill>
              </a:rPr>
              <a:t>Maxted</a:t>
            </a:r>
            <a:r>
              <a:rPr lang="en-US" sz="3200" dirty="0">
                <a:solidFill>
                  <a:schemeClr val="tx1">
                    <a:lumMod val="75000"/>
                    <a:lumOff val="25000"/>
                  </a:schemeClr>
                </a:solidFill>
              </a:rPr>
              <a:t> et al. 2021).</a:t>
            </a:r>
          </a:p>
          <a:p>
            <a:pPr marL="0" indent="0" algn="l">
              <a:buNone/>
            </a:pPr>
            <a:r>
              <a:rPr lang="en-US" sz="3200" dirty="0">
                <a:solidFill>
                  <a:schemeClr val="tx1">
                    <a:lumMod val="75000"/>
                    <a:lumOff val="25000"/>
                  </a:schemeClr>
                </a:solidFill>
              </a:rPr>
              <a:t>See</a:t>
            </a:r>
          </a:p>
          <a:p>
            <a:pPr marL="0" indent="0" algn="l">
              <a:buNone/>
            </a:pPr>
            <a:r>
              <a:rPr lang="en-US" sz="3200" dirty="0">
                <a:solidFill>
                  <a:schemeClr val="tx1">
                    <a:lumMod val="75000"/>
                    <a:lumOff val="25000"/>
                  </a:schemeClr>
                </a:solidFill>
                <a:hlinkClick r:id="rId31"/>
              </a:rPr>
              <a:t>https://www.cosmos.esa.int/web/cheops/performances-photometric-precision</a:t>
            </a:r>
            <a:r>
              <a:rPr lang="en-US" sz="3200" dirty="0">
                <a:solidFill>
                  <a:schemeClr val="tx1">
                    <a:lumMod val="75000"/>
                    <a:lumOff val="25000"/>
                  </a:schemeClr>
                </a:solidFill>
              </a:rPr>
              <a:t> </a:t>
            </a:r>
          </a:p>
          <a:p>
            <a:pPr marL="0" indent="0" algn="l">
              <a:buNone/>
            </a:pPr>
            <a:r>
              <a:rPr lang="en-US" sz="3200" dirty="0">
                <a:solidFill>
                  <a:schemeClr val="tx1">
                    <a:lumMod val="75000"/>
                    <a:lumOff val="25000"/>
                  </a:schemeClr>
                </a:solidFill>
              </a:rPr>
              <a:t>for further details.</a:t>
            </a:r>
          </a:p>
        </p:txBody>
      </p:sp>
    </p:spTree>
    <p:extLst>
      <p:ext uri="{BB962C8B-B14F-4D97-AF65-F5344CB8AC3E}">
        <p14:creationId xmlns:p14="http://schemas.microsoft.com/office/powerpoint/2010/main" val="32992805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8885-DF27-2549-B788-2D704E59547F}"/>
              </a:ext>
            </a:extLst>
          </p:cNvPr>
          <p:cNvSpPr>
            <a:spLocks noGrp="1"/>
          </p:cNvSpPr>
          <p:nvPr>
            <p:ph type="title" idx="4294967295"/>
          </p:nvPr>
        </p:nvSpPr>
        <p:spPr>
          <a:xfrm>
            <a:off x="1270000" y="582730"/>
            <a:ext cx="10464800" cy="1005586"/>
          </a:xfrm>
        </p:spPr>
        <p:txBody>
          <a:bodyPr/>
          <a:lstStyle/>
          <a:p>
            <a:r>
              <a:rPr lang="en-CH" dirty="0">
                <a:solidFill>
                  <a:schemeClr val="tx1">
                    <a:lumMod val="75000"/>
                    <a:lumOff val="25000"/>
                  </a:schemeClr>
                </a:solidFill>
              </a:rPr>
              <a:t>Correlations with the roll angle</a:t>
            </a:r>
          </a:p>
        </p:txBody>
      </p:sp>
      <p:sp>
        <p:nvSpPr>
          <p:cNvPr id="4" name="Slide Number Placeholder 3">
            <a:extLst>
              <a:ext uri="{FF2B5EF4-FFF2-40B4-BE49-F238E27FC236}">
                <a16:creationId xmlns:a16="http://schemas.microsoft.com/office/drawing/2014/main" id="{D4EDD45E-E614-C549-89A4-3F8AD4AE1073}"/>
              </a:ext>
            </a:extLst>
          </p:cNvPr>
          <p:cNvSpPr>
            <a:spLocks noGrp="1"/>
          </p:cNvSpPr>
          <p:nvPr>
            <p:ph type="sldNum" sz="quarter" idx="2"/>
          </p:nvPr>
        </p:nvSpPr>
        <p:spPr/>
        <p:txBody>
          <a:bodyPr/>
          <a:lstStyle/>
          <a:p>
            <a:fld id="{86CB4B4D-7CA3-9044-876B-883B54F8677D}" type="slidenum">
              <a:rPr lang="en-CH" smtClean="0"/>
              <a:pPr/>
              <a:t>15</a:t>
            </a:fld>
            <a:endParaRPr lang="en-CH"/>
          </a:p>
        </p:txBody>
      </p:sp>
      <p:sp>
        <p:nvSpPr>
          <p:cNvPr id="6" name="TextBox 5">
            <a:extLst>
              <a:ext uri="{FF2B5EF4-FFF2-40B4-BE49-F238E27FC236}">
                <a16:creationId xmlns:a16="http://schemas.microsoft.com/office/drawing/2014/main" id="{483615AB-796B-AB4F-8E14-ED2271139915}"/>
              </a:ext>
            </a:extLst>
          </p:cNvPr>
          <p:cNvSpPr txBox="1"/>
          <p:nvPr/>
        </p:nvSpPr>
        <p:spPr>
          <a:xfrm>
            <a:off x="535332" y="7837172"/>
            <a:ext cx="4419204"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hangingPunct="0">
              <a:lnSpc>
                <a:spcPct val="100000"/>
              </a:lnSpc>
              <a:spcBef>
                <a:spcPts val="0"/>
              </a:spcBef>
              <a:spcAft>
                <a:spcPts val="0"/>
              </a:spcAft>
              <a:buClrTx/>
              <a:buSzTx/>
              <a:buFontTx/>
              <a:buNone/>
              <a:tabLst/>
            </a:pPr>
            <a:r>
              <a:rPr kumimoji="0" lang="en-CH" sz="2000" b="0" i="1" u="none" strike="noStrike" cap="none" spc="0" normalizeH="0" baseline="30000" dirty="0">
                <a:ln>
                  <a:noFill/>
                </a:ln>
                <a:solidFill>
                  <a:schemeClr val="tx1">
                    <a:lumMod val="75000"/>
                    <a:lumOff val="25000"/>
                  </a:schemeClr>
                </a:solidFill>
                <a:effectLst/>
                <a:uFillTx/>
                <a:latin typeface="Myriad Pro"/>
                <a:ea typeface="+mn-ea"/>
                <a:cs typeface="+mn-cs"/>
                <a:sym typeface="Gill Sans"/>
              </a:rPr>
              <a:t>1</a:t>
            </a:r>
            <a:r>
              <a:rPr kumimoji="0" lang="en-CH" sz="2000" b="0" i="1" u="none" strike="noStrike" cap="none" spc="0" normalizeH="0" dirty="0">
                <a:ln>
                  <a:noFill/>
                </a:ln>
                <a:solidFill>
                  <a:schemeClr val="tx1">
                    <a:lumMod val="75000"/>
                    <a:lumOff val="25000"/>
                  </a:schemeClr>
                </a:solidFill>
                <a:effectLst/>
                <a:uFillTx/>
                <a:latin typeface="Myriad Pro"/>
                <a:ea typeface="+mn-ea"/>
                <a:cs typeface="+mn-cs"/>
                <a:sym typeface="Gill Sans"/>
              </a:rPr>
              <a:t>PSF large size is reponsible for the contamination level, while PSF asymmetry is responsible of the roll dependency with the stars in the FoV.</a:t>
            </a:r>
            <a:endParaRPr kumimoji="0" lang="en-CH" sz="2000" b="0" i="1" u="none" strike="noStrike" cap="none" spc="0" normalizeH="0" dirty="0">
              <a:ln>
                <a:noFill/>
              </a:ln>
              <a:solidFill>
                <a:schemeClr val="tx1">
                  <a:lumMod val="75000"/>
                  <a:lumOff val="25000"/>
                </a:schemeClr>
              </a:solidFill>
              <a:effectLst/>
              <a:uFillTx/>
              <a:latin typeface="+mn-lt"/>
              <a:ea typeface="+mn-ea"/>
              <a:cs typeface="+mn-cs"/>
              <a:sym typeface="Gill Sans"/>
            </a:endParaRPr>
          </a:p>
        </p:txBody>
      </p:sp>
      <p:sp>
        <p:nvSpPr>
          <p:cNvPr id="7" name="TextBox 6">
            <a:extLst>
              <a:ext uri="{FF2B5EF4-FFF2-40B4-BE49-F238E27FC236}">
                <a16:creationId xmlns:a16="http://schemas.microsoft.com/office/drawing/2014/main" id="{3F1EAD99-6BCA-1844-BD91-DD5F24A9902E}"/>
              </a:ext>
            </a:extLst>
          </p:cNvPr>
          <p:cNvSpPr txBox="1"/>
          <p:nvPr/>
        </p:nvSpPr>
        <p:spPr>
          <a:xfrm>
            <a:off x="619589" y="2622758"/>
            <a:ext cx="8833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CH" sz="1800" b="0" i="0" u="none" strike="noStrike" cap="none" spc="0" normalizeH="0" baseline="0" dirty="0">
                <a:ln>
                  <a:noFill/>
                </a:ln>
                <a:solidFill>
                  <a:srgbClr val="000000"/>
                </a:solidFill>
                <a:effectLst/>
                <a:uFillTx/>
                <a:latin typeface="+mn-lt"/>
                <a:ea typeface="+mn-ea"/>
                <a:cs typeface="+mn-cs"/>
                <a:sym typeface="Gill Sans"/>
              </a:rPr>
              <a:t>Movie</a:t>
            </a:r>
          </a:p>
        </p:txBody>
      </p:sp>
      <p:pic>
        <p:nvPicPr>
          <p:cNvPr id="10" name="Screen Recording 2022-01-07 at 16.09.40.mov" descr="Screen Recording 2022-01-07 at 16.09.40.mov">
            <a:hlinkClick r:id="" action="ppaction://media"/>
            <a:extLst>
              <a:ext uri="{FF2B5EF4-FFF2-40B4-BE49-F238E27FC236}">
                <a16:creationId xmlns:a16="http://schemas.microsoft.com/office/drawing/2014/main" id="{01062F4F-C12F-1144-BCF1-CE45FCA905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10605"/>
            <a:ext cx="5608872" cy="4333616"/>
          </a:xfrm>
          <a:prstGeom prst="rect">
            <a:avLst/>
          </a:prstGeom>
        </p:spPr>
      </p:pic>
      <p:sp>
        <p:nvSpPr>
          <p:cNvPr id="9" name="Oval 8">
            <a:extLst>
              <a:ext uri="{FF2B5EF4-FFF2-40B4-BE49-F238E27FC236}">
                <a16:creationId xmlns:a16="http://schemas.microsoft.com/office/drawing/2014/main" id="{E775D9C7-863E-E847-81D0-827AD1767806}"/>
              </a:ext>
            </a:extLst>
          </p:cNvPr>
          <p:cNvSpPr>
            <a:spLocks noChangeAspect="1"/>
          </p:cNvSpPr>
          <p:nvPr/>
        </p:nvSpPr>
        <p:spPr>
          <a:xfrm>
            <a:off x="2191251" y="4630875"/>
            <a:ext cx="1093076" cy="1093076"/>
          </a:xfrm>
          <a:prstGeom prst="ellipse">
            <a:avLst/>
          </a:prstGeom>
          <a:noFill/>
          <a:ln w="25400" cap="flat">
            <a:solidFill>
              <a:srgbClr val="E8B00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
        <p:nvSpPr>
          <p:cNvPr id="3" name="Text Placeholder 2">
            <a:extLst>
              <a:ext uri="{FF2B5EF4-FFF2-40B4-BE49-F238E27FC236}">
                <a16:creationId xmlns:a16="http://schemas.microsoft.com/office/drawing/2014/main" id="{D3C741C1-D0F6-DC46-BD19-307CAED2D7E9}"/>
              </a:ext>
            </a:extLst>
          </p:cNvPr>
          <p:cNvSpPr>
            <a:spLocks noGrp="1"/>
          </p:cNvSpPr>
          <p:nvPr>
            <p:ph type="body" idx="4294967295"/>
          </p:nvPr>
        </p:nvSpPr>
        <p:spPr>
          <a:xfrm>
            <a:off x="5402005" y="2622758"/>
            <a:ext cx="7529223" cy="6386364"/>
          </a:xfrm>
        </p:spPr>
        <p:txBody>
          <a:bodyPr wrap="square">
            <a:spAutoFit/>
          </a:bodyPr>
          <a:lstStyle/>
          <a:p>
            <a:pPr algn="l"/>
            <a:r>
              <a:rPr lang="en-CH" sz="2600" b="1" dirty="0">
                <a:solidFill>
                  <a:schemeClr val="tx1">
                    <a:lumMod val="75000"/>
                    <a:lumOff val="25000"/>
                  </a:schemeClr>
                </a:solidFill>
              </a:rPr>
              <a:t>Stars in the field of view:</a:t>
            </a:r>
          </a:p>
          <a:p>
            <a:pPr marL="0" indent="0" algn="l">
              <a:buNone/>
            </a:pPr>
            <a:endParaRPr lang="en-CH" sz="2600" b="1" dirty="0">
              <a:solidFill>
                <a:schemeClr val="tx1">
                  <a:lumMod val="75000"/>
                  <a:lumOff val="25000"/>
                </a:schemeClr>
              </a:solidFill>
            </a:endParaRPr>
          </a:p>
          <a:p>
            <a:pPr marL="0" indent="0" algn="l">
              <a:buNone/>
            </a:pPr>
            <a:r>
              <a:rPr lang="en-CH" sz="2600" dirty="0">
                <a:solidFill>
                  <a:schemeClr val="tx1">
                    <a:lumMod val="75000"/>
                    <a:lumOff val="25000"/>
                  </a:schemeClr>
                </a:solidFill>
              </a:rPr>
              <a:t>Neighbouring stars rotate around the line of sight. Due to the large size and asymetrical shape of the PSF</a:t>
            </a:r>
            <a:r>
              <a:rPr lang="en-CH" sz="2600" baseline="30000" dirty="0">
                <a:solidFill>
                  <a:schemeClr val="tx1">
                    <a:lumMod val="75000"/>
                    <a:lumOff val="25000"/>
                  </a:schemeClr>
                </a:solidFill>
              </a:rPr>
              <a:t>1</a:t>
            </a:r>
            <a:r>
              <a:rPr lang="en-CH" sz="2600" dirty="0">
                <a:solidFill>
                  <a:schemeClr val="tx1">
                    <a:lumMod val="75000"/>
                    <a:lumOff val="25000"/>
                  </a:schemeClr>
                </a:solidFill>
              </a:rPr>
              <a:t>, background stars will contaminate with their flux the photometric aperture. Therefore, the measured flux will depend on the position of the satellite in the orbit: the photometric extraction will show a correlation with the roll angle. The background contamination is simulated by the DRP, which provides the background LC that can be used to correct the target’s LC. </a:t>
            </a:r>
            <a:r>
              <a:rPr lang="en-US" sz="2600" dirty="0" err="1">
                <a:solidFill>
                  <a:schemeClr val="tx1">
                    <a:lumMod val="75000"/>
                    <a:lumOff val="25000"/>
                  </a:schemeClr>
                </a:solidFill>
                <a:latin typeface="Simplified Arabic Fixed" panose="02070309020205020404" pitchFamily="49" charset="-78"/>
                <a:cs typeface="Simplified Arabic Fixed" panose="02070309020205020404" pitchFamily="49" charset="-78"/>
              </a:rPr>
              <a:t>Pycheops</a:t>
            </a:r>
            <a:r>
              <a:rPr lang="en-CH" sz="2600" dirty="0">
                <a:solidFill>
                  <a:schemeClr val="tx1">
                    <a:lumMod val="75000"/>
                    <a:lumOff val="25000"/>
                  </a:schemeClr>
                </a:solidFill>
              </a:rPr>
              <a:t> can be used to improve the precision by decorrelating against roll angle.</a:t>
            </a:r>
          </a:p>
          <a:p>
            <a:pPr algn="l"/>
            <a:endParaRPr lang="en-CH" dirty="0">
              <a:solidFill>
                <a:schemeClr val="tx1">
                  <a:lumMod val="75000"/>
                  <a:lumOff val="25000"/>
                </a:schemeClr>
              </a:solidFill>
            </a:endParaRPr>
          </a:p>
        </p:txBody>
      </p:sp>
    </p:spTree>
    <p:extLst>
      <p:ext uri="{BB962C8B-B14F-4D97-AF65-F5344CB8AC3E}">
        <p14:creationId xmlns:p14="http://schemas.microsoft.com/office/powerpoint/2010/main" val="316183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8885-DF27-2549-B788-2D704E59547F}"/>
              </a:ext>
            </a:extLst>
          </p:cNvPr>
          <p:cNvSpPr>
            <a:spLocks noGrp="1"/>
          </p:cNvSpPr>
          <p:nvPr>
            <p:ph type="title" idx="4294967295"/>
          </p:nvPr>
        </p:nvSpPr>
        <p:spPr>
          <a:xfrm>
            <a:off x="1270000" y="582730"/>
            <a:ext cx="10464800" cy="1005586"/>
          </a:xfrm>
        </p:spPr>
        <p:txBody>
          <a:bodyPr/>
          <a:lstStyle/>
          <a:p>
            <a:r>
              <a:rPr lang="en-CH" dirty="0">
                <a:solidFill>
                  <a:schemeClr val="tx1">
                    <a:lumMod val="75000"/>
                    <a:lumOff val="25000"/>
                  </a:schemeClr>
                </a:solidFill>
              </a:rPr>
              <a:t>Correlations with the roll angle</a:t>
            </a:r>
          </a:p>
        </p:txBody>
      </p:sp>
      <p:sp>
        <p:nvSpPr>
          <p:cNvPr id="4" name="Slide Number Placeholder 3">
            <a:extLst>
              <a:ext uri="{FF2B5EF4-FFF2-40B4-BE49-F238E27FC236}">
                <a16:creationId xmlns:a16="http://schemas.microsoft.com/office/drawing/2014/main" id="{D4EDD45E-E614-C549-89A4-3F8AD4AE1073}"/>
              </a:ext>
            </a:extLst>
          </p:cNvPr>
          <p:cNvSpPr>
            <a:spLocks noGrp="1"/>
          </p:cNvSpPr>
          <p:nvPr>
            <p:ph type="sldNum" sz="quarter" idx="2"/>
          </p:nvPr>
        </p:nvSpPr>
        <p:spPr/>
        <p:txBody>
          <a:bodyPr/>
          <a:lstStyle/>
          <a:p>
            <a:fld id="{86CB4B4D-7CA3-9044-876B-883B54F8677D}" type="slidenum">
              <a:rPr lang="en-CH" smtClean="0"/>
              <a:pPr/>
              <a:t>16</a:t>
            </a:fld>
            <a:endParaRPr lang="en-CH"/>
          </a:p>
        </p:txBody>
      </p:sp>
      <p:pic>
        <p:nvPicPr>
          <p:cNvPr id="8" name="Picture 7">
            <a:extLst>
              <a:ext uri="{FF2B5EF4-FFF2-40B4-BE49-F238E27FC236}">
                <a16:creationId xmlns:a16="http://schemas.microsoft.com/office/drawing/2014/main" id="{DEF3F105-F000-324B-8944-0C56BB0087EE}"/>
              </a:ext>
            </a:extLst>
          </p:cNvPr>
          <p:cNvPicPr/>
          <p:nvPr/>
        </p:nvPicPr>
        <p:blipFill rotWithShape="1">
          <a:blip r:embed="rId2">
            <a:extLst>
              <a:ext uri="{28A0092B-C50C-407E-A947-70E740481C1C}">
                <a14:useLocalDpi xmlns:a14="http://schemas.microsoft.com/office/drawing/2010/main" val="0"/>
              </a:ext>
            </a:extLst>
          </a:blip>
          <a:srcRect l="11057" t="7522" b="7109"/>
          <a:stretch/>
        </p:blipFill>
        <p:spPr bwMode="auto">
          <a:xfrm rot="5400000">
            <a:off x="8850957" y="5035662"/>
            <a:ext cx="3631200" cy="4699469"/>
          </a:xfrm>
          <a:prstGeom prst="rect">
            <a:avLst/>
          </a:prstGeom>
          <a:solidFill>
            <a:schemeClr val="bg1"/>
          </a:solidFill>
          <a:ln>
            <a:noFill/>
          </a:ln>
        </p:spPr>
      </p:pic>
      <p:pic>
        <p:nvPicPr>
          <p:cNvPr id="6" name="Picture 5">
            <a:extLst>
              <a:ext uri="{FF2B5EF4-FFF2-40B4-BE49-F238E27FC236}">
                <a16:creationId xmlns:a16="http://schemas.microsoft.com/office/drawing/2014/main" id="{AA345FBF-662B-F344-8556-645B2FD9BC62}"/>
              </a:ext>
            </a:extLst>
          </p:cNvPr>
          <p:cNvPicPr>
            <a:picLocks noChangeAspect="1"/>
          </p:cNvPicPr>
          <p:nvPr/>
        </p:nvPicPr>
        <p:blipFill rotWithShape="1">
          <a:blip r:embed="rId3"/>
          <a:srcRect l="11896" t="9534" r="8744" b="5471"/>
          <a:stretch/>
        </p:blipFill>
        <p:spPr>
          <a:xfrm>
            <a:off x="8773066" y="1618443"/>
            <a:ext cx="4155311" cy="3921226"/>
          </a:xfrm>
          <a:prstGeom prst="rect">
            <a:avLst/>
          </a:prstGeom>
        </p:spPr>
      </p:pic>
      <p:sp>
        <p:nvSpPr>
          <p:cNvPr id="7" name="TextBox 6">
            <a:extLst>
              <a:ext uri="{FF2B5EF4-FFF2-40B4-BE49-F238E27FC236}">
                <a16:creationId xmlns:a16="http://schemas.microsoft.com/office/drawing/2014/main" id="{9E571456-A17E-E24E-A73D-D46CEC42A273}"/>
              </a:ext>
            </a:extLst>
          </p:cNvPr>
          <p:cNvSpPr txBox="1"/>
          <p:nvPr/>
        </p:nvSpPr>
        <p:spPr>
          <a:xfrm>
            <a:off x="11822305" y="1428647"/>
            <a:ext cx="110607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H" sz="1800" b="0" i="0" u="none" strike="noStrike" cap="none" spc="0" normalizeH="0" baseline="0" dirty="0">
                <a:ln>
                  <a:noFill/>
                </a:ln>
                <a:solidFill>
                  <a:srgbClr val="000000"/>
                </a:solidFill>
                <a:effectLst/>
                <a:uFillTx/>
                <a:latin typeface="+mn-lt"/>
                <a:ea typeface="+mn-ea"/>
                <a:cs typeface="+mn-cs"/>
                <a:sym typeface="Gill Sans"/>
              </a:rPr>
              <a:t>Raw image</a:t>
            </a:r>
          </a:p>
        </p:txBody>
      </p:sp>
      <p:sp>
        <p:nvSpPr>
          <p:cNvPr id="3" name="Text Placeholder 2">
            <a:extLst>
              <a:ext uri="{FF2B5EF4-FFF2-40B4-BE49-F238E27FC236}">
                <a16:creationId xmlns:a16="http://schemas.microsoft.com/office/drawing/2014/main" id="{D3C741C1-D0F6-DC46-BD19-307CAED2D7E9}"/>
              </a:ext>
            </a:extLst>
          </p:cNvPr>
          <p:cNvSpPr>
            <a:spLocks noGrp="1"/>
          </p:cNvSpPr>
          <p:nvPr>
            <p:ph type="body" idx="4294967295"/>
          </p:nvPr>
        </p:nvSpPr>
        <p:spPr>
          <a:xfrm>
            <a:off x="146647" y="1942730"/>
            <a:ext cx="8170176" cy="7109639"/>
          </a:xfrm>
        </p:spPr>
        <p:txBody>
          <a:bodyPr wrap="square">
            <a:spAutoFit/>
          </a:bodyPr>
          <a:lstStyle/>
          <a:p>
            <a:pPr algn="l"/>
            <a:r>
              <a:rPr lang="en-US" sz="2600" b="1" dirty="0">
                <a:solidFill>
                  <a:srgbClr val="4D4F53"/>
                </a:solidFill>
              </a:rPr>
              <a:t>Earth stray-light</a:t>
            </a:r>
          </a:p>
          <a:p>
            <a:pPr algn="l"/>
            <a:endParaRPr lang="en-US" sz="2600" dirty="0">
              <a:solidFill>
                <a:srgbClr val="4D4F53"/>
              </a:solidFill>
            </a:endParaRPr>
          </a:p>
          <a:p>
            <a:pPr marL="0" indent="0" algn="l">
              <a:buNone/>
            </a:pPr>
            <a:r>
              <a:rPr lang="en-US" sz="2600" dirty="0">
                <a:solidFill>
                  <a:srgbClr val="4D4F53"/>
                </a:solidFill>
              </a:rPr>
              <a:t>When </a:t>
            </a:r>
            <a:r>
              <a:rPr lang="en-US" sz="2600" dirty="0">
                <a:solidFill>
                  <a:schemeClr val="tx1">
                    <a:lumMod val="75000"/>
                    <a:lumOff val="25000"/>
                  </a:schemeClr>
                </a:solidFill>
              </a:rPr>
              <a:t>the</a:t>
            </a:r>
            <a:r>
              <a:rPr lang="en-US" sz="2600" dirty="0">
                <a:solidFill>
                  <a:srgbClr val="4D4F53"/>
                </a:solidFill>
              </a:rPr>
              <a:t> line of sight is close to the illuminated Earth limb, the background of the images can become very bright (and maybe also inhomogeneous). The image on the right represents a rather extreme example of this case.  The stray light contamination follows the periodicity of the orbit during which it goes from ~0 to the maximum value (as in the figure on the bottom right).</a:t>
            </a:r>
          </a:p>
          <a:p>
            <a:pPr marL="0" indent="0">
              <a:buNone/>
            </a:pPr>
            <a:r>
              <a:rPr lang="en-US" sz="2600" dirty="0">
                <a:solidFill>
                  <a:srgbClr val="4D4F53"/>
                </a:solidFill>
              </a:rPr>
              <a:t>The DRP performs homogeneous background correction. However, if there are gradients in the image, this correction will not eliminate them. Our recommendation is to exclude images with high background contamination or corresponding data points from the LC analysis. </a:t>
            </a:r>
          </a:p>
          <a:p>
            <a:endParaRPr lang="en-CH" sz="2600" dirty="0"/>
          </a:p>
        </p:txBody>
      </p:sp>
      <p:sp>
        <p:nvSpPr>
          <p:cNvPr id="9" name="TextBox 8">
            <a:extLst>
              <a:ext uri="{FF2B5EF4-FFF2-40B4-BE49-F238E27FC236}">
                <a16:creationId xmlns:a16="http://schemas.microsoft.com/office/drawing/2014/main" id="{1C3A86EF-9A40-B84D-BBBA-762503F7DD57}"/>
              </a:ext>
            </a:extLst>
          </p:cNvPr>
          <p:cNvSpPr txBox="1"/>
          <p:nvPr/>
        </p:nvSpPr>
        <p:spPr>
          <a:xfrm>
            <a:off x="8989549" y="8791279"/>
            <a:ext cx="402674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H" sz="1800" b="0" i="0" u="none" strike="noStrike" cap="none" spc="0" normalizeH="0" baseline="0" dirty="0">
                <a:ln>
                  <a:noFill/>
                </a:ln>
                <a:solidFill>
                  <a:srgbClr val="000000"/>
                </a:solidFill>
                <a:effectLst/>
                <a:uFillTx/>
                <a:latin typeface="+mn-lt"/>
                <a:ea typeface="+mn-ea"/>
                <a:cs typeface="+mn-cs"/>
                <a:sym typeface="Gill Sans"/>
              </a:rPr>
              <a:t>Example of Earth SL variation in one orbit</a:t>
            </a:r>
          </a:p>
        </p:txBody>
      </p:sp>
    </p:spTree>
    <p:extLst>
      <p:ext uri="{BB962C8B-B14F-4D97-AF65-F5344CB8AC3E}">
        <p14:creationId xmlns:p14="http://schemas.microsoft.com/office/powerpoint/2010/main" val="275142012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B265-3487-C14A-946F-5673017E8C0C}"/>
              </a:ext>
            </a:extLst>
          </p:cNvPr>
          <p:cNvSpPr>
            <a:spLocks noGrp="1"/>
          </p:cNvSpPr>
          <p:nvPr>
            <p:ph type="title" idx="4294967295"/>
          </p:nvPr>
        </p:nvSpPr>
        <p:spPr>
          <a:xfrm>
            <a:off x="1270000" y="582730"/>
            <a:ext cx="10464800" cy="1005586"/>
          </a:xfrm>
        </p:spPr>
        <p:txBody>
          <a:bodyPr/>
          <a:lstStyle/>
          <a:p>
            <a:r>
              <a:rPr lang="en-GB" dirty="0">
                <a:solidFill>
                  <a:schemeClr val="tx1">
                    <a:lumMod val="75000"/>
                    <a:lumOff val="25000"/>
                  </a:schemeClr>
                </a:solidFill>
              </a:rPr>
              <a:t>Correlations</a:t>
            </a:r>
            <a:r>
              <a:rPr lang="en-GB" dirty="0"/>
              <a:t> with pointing jitter</a:t>
            </a:r>
          </a:p>
        </p:txBody>
      </p:sp>
      <p:sp>
        <p:nvSpPr>
          <p:cNvPr id="3" name="Text Placeholder 2">
            <a:extLst>
              <a:ext uri="{FF2B5EF4-FFF2-40B4-BE49-F238E27FC236}">
                <a16:creationId xmlns:a16="http://schemas.microsoft.com/office/drawing/2014/main" id="{EE714641-928B-9048-ADDD-21E30D483FA4}"/>
              </a:ext>
            </a:extLst>
          </p:cNvPr>
          <p:cNvSpPr>
            <a:spLocks noGrp="1"/>
          </p:cNvSpPr>
          <p:nvPr>
            <p:ph type="body" idx="4294967295"/>
          </p:nvPr>
        </p:nvSpPr>
        <p:spPr>
          <a:xfrm>
            <a:off x="1269999" y="2270710"/>
            <a:ext cx="10464801" cy="6506239"/>
          </a:xfrm>
        </p:spPr>
        <p:txBody>
          <a:bodyPr anchor="t" anchorCtr="0">
            <a:normAutofit/>
          </a:bodyPr>
          <a:lstStyle/>
          <a:p>
            <a:pPr algn="l"/>
            <a:r>
              <a:rPr lang="en-GB" sz="2600" dirty="0">
                <a:solidFill>
                  <a:schemeClr val="tx1">
                    <a:lumMod val="75000"/>
                    <a:lumOff val="25000"/>
                  </a:schemeClr>
                </a:solidFill>
              </a:rPr>
              <a:t>CHEOPS pointing is not stable within a pixel. It generally jitters around with an amplitude of 2-3 pixels depending on the pointing direction. A linear decorrelation against x and y will compensate for this. Such a decorrelation is available in </a:t>
            </a:r>
            <a:r>
              <a:rPr lang="en-US" sz="2600" dirty="0" err="1">
                <a:solidFill>
                  <a:schemeClr val="tx1">
                    <a:lumMod val="75000"/>
                    <a:lumOff val="25000"/>
                  </a:schemeClr>
                </a:solidFill>
                <a:latin typeface="Simplified Arabic Fixed" panose="02070309020205020404" pitchFamily="49" charset="-78"/>
                <a:cs typeface="Simplified Arabic Fixed" panose="02070309020205020404" pitchFamily="49" charset="-78"/>
              </a:rPr>
              <a:t>pycheops</a:t>
            </a:r>
            <a:r>
              <a:rPr lang="en-US" sz="2600" dirty="0">
                <a:solidFill>
                  <a:schemeClr val="tx1">
                    <a:lumMod val="75000"/>
                    <a:lumOff val="25000"/>
                  </a:schemeClr>
                </a:solidFill>
                <a:cs typeface="Simplified Arabic Fixed" panose="020F0502020204030204" pitchFamily="34" charset="0"/>
              </a:rPr>
              <a:t>.</a:t>
            </a:r>
            <a:endParaRPr lang="en-GB" sz="26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A9FD72D7-35BE-B04F-AFC6-69D045FC0AE4}"/>
              </a:ext>
            </a:extLst>
          </p:cNvPr>
          <p:cNvSpPr>
            <a:spLocks noGrp="1"/>
          </p:cNvSpPr>
          <p:nvPr>
            <p:ph type="sldNum" sz="quarter" idx="2"/>
          </p:nvPr>
        </p:nvSpPr>
        <p:spPr/>
        <p:txBody>
          <a:bodyPr/>
          <a:lstStyle/>
          <a:p>
            <a:fld id="{86CB4B4D-7CA3-9044-876B-883B54F8677D}" type="slidenum">
              <a:rPr lang="en-CH" smtClean="0"/>
              <a:pPr/>
              <a:t>17</a:t>
            </a:fld>
            <a:endParaRPr lang="en-CH"/>
          </a:p>
        </p:txBody>
      </p:sp>
      <p:grpSp>
        <p:nvGrpSpPr>
          <p:cNvPr id="5" name="Group 4">
            <a:extLst>
              <a:ext uri="{FF2B5EF4-FFF2-40B4-BE49-F238E27FC236}">
                <a16:creationId xmlns:a16="http://schemas.microsoft.com/office/drawing/2014/main" id="{F2201F58-154E-0D4A-9E45-7953E25E1A89}"/>
              </a:ext>
            </a:extLst>
          </p:cNvPr>
          <p:cNvGrpSpPr/>
          <p:nvPr/>
        </p:nvGrpSpPr>
        <p:grpSpPr>
          <a:xfrm>
            <a:off x="523721" y="4342920"/>
            <a:ext cx="6451616" cy="3449156"/>
            <a:chOff x="5843318" y="1077579"/>
            <a:chExt cx="6121918" cy="3090384"/>
          </a:xfrm>
        </p:grpSpPr>
        <p:pic>
          <p:nvPicPr>
            <p:cNvPr id="6" name="Picture 5">
              <a:extLst>
                <a:ext uri="{FF2B5EF4-FFF2-40B4-BE49-F238E27FC236}">
                  <a16:creationId xmlns:a16="http://schemas.microsoft.com/office/drawing/2014/main" id="{248371CB-0BFB-1D43-ABC3-39FDF562C390}"/>
                </a:ext>
              </a:extLst>
            </p:cNvPr>
            <p:cNvPicPr>
              <a:picLocks noChangeAspect="1"/>
            </p:cNvPicPr>
            <p:nvPr/>
          </p:nvPicPr>
          <p:blipFill>
            <a:blip r:embed="rId2"/>
            <a:stretch>
              <a:fillRect/>
            </a:stretch>
          </p:blipFill>
          <p:spPr>
            <a:xfrm>
              <a:off x="5843318" y="1570073"/>
              <a:ext cx="6121918" cy="2597890"/>
            </a:xfrm>
            <a:prstGeom prst="rect">
              <a:avLst/>
            </a:prstGeom>
          </p:spPr>
        </p:pic>
        <p:sp>
          <p:nvSpPr>
            <p:cNvPr id="7" name="TextBox 6">
              <a:extLst>
                <a:ext uri="{FF2B5EF4-FFF2-40B4-BE49-F238E27FC236}">
                  <a16:creationId xmlns:a16="http://schemas.microsoft.com/office/drawing/2014/main" id="{A84D44D4-2991-8640-A33D-32FD918B4577}"/>
                </a:ext>
              </a:extLst>
            </p:cNvPr>
            <p:cNvSpPr txBox="1"/>
            <p:nvPr/>
          </p:nvSpPr>
          <p:spPr>
            <a:xfrm>
              <a:off x="6531512" y="1077579"/>
              <a:ext cx="2372765" cy="461665"/>
            </a:xfrm>
            <a:prstGeom prst="rect">
              <a:avLst/>
            </a:prstGeom>
            <a:noFill/>
          </p:spPr>
          <p:txBody>
            <a:bodyPr wrap="none" rtlCol="0">
              <a:spAutoFit/>
            </a:bodyPr>
            <a:lstStyle/>
            <a:p>
              <a:r>
                <a:rPr lang="en-GB" sz="2400" dirty="0">
                  <a:latin typeface="Myriad Pro"/>
                </a:rPr>
                <a:t>CASE WITH PITL</a:t>
              </a:r>
            </a:p>
          </p:txBody>
        </p:sp>
      </p:grpSp>
      <p:grpSp>
        <p:nvGrpSpPr>
          <p:cNvPr id="8" name="Group 7">
            <a:extLst>
              <a:ext uri="{FF2B5EF4-FFF2-40B4-BE49-F238E27FC236}">
                <a16:creationId xmlns:a16="http://schemas.microsoft.com/office/drawing/2014/main" id="{0A2A03D5-25E4-3B42-9619-E5F20811CA61}"/>
              </a:ext>
            </a:extLst>
          </p:cNvPr>
          <p:cNvGrpSpPr/>
          <p:nvPr/>
        </p:nvGrpSpPr>
        <p:grpSpPr>
          <a:xfrm>
            <a:off x="6579664" y="4316037"/>
            <a:ext cx="6193347" cy="3476039"/>
            <a:chOff x="6439040" y="3772591"/>
            <a:chExt cx="5443985" cy="2919515"/>
          </a:xfrm>
        </p:grpSpPr>
        <p:sp>
          <p:nvSpPr>
            <p:cNvPr id="9" name="TextBox 8">
              <a:extLst>
                <a:ext uri="{FF2B5EF4-FFF2-40B4-BE49-F238E27FC236}">
                  <a16:creationId xmlns:a16="http://schemas.microsoft.com/office/drawing/2014/main" id="{C4400F48-6581-3141-AAE2-AADD440FC168}"/>
                </a:ext>
              </a:extLst>
            </p:cNvPr>
            <p:cNvSpPr txBox="1"/>
            <p:nvPr/>
          </p:nvSpPr>
          <p:spPr>
            <a:xfrm>
              <a:off x="7033175" y="3772591"/>
              <a:ext cx="2836033" cy="461665"/>
            </a:xfrm>
            <a:prstGeom prst="rect">
              <a:avLst/>
            </a:prstGeom>
            <a:noFill/>
          </p:spPr>
          <p:txBody>
            <a:bodyPr wrap="none" rtlCol="0">
              <a:spAutoFit/>
            </a:bodyPr>
            <a:lstStyle/>
            <a:p>
              <a:r>
                <a:rPr lang="en-GB" sz="2400" dirty="0">
                  <a:latin typeface="Myriad Pro"/>
                </a:rPr>
                <a:t>CASE WITH NOPITL</a:t>
              </a:r>
            </a:p>
          </p:txBody>
        </p:sp>
        <p:pic>
          <p:nvPicPr>
            <p:cNvPr id="10" name="Picture 9">
              <a:extLst>
                <a:ext uri="{FF2B5EF4-FFF2-40B4-BE49-F238E27FC236}">
                  <a16:creationId xmlns:a16="http://schemas.microsoft.com/office/drawing/2014/main" id="{F1710D3A-3762-D542-AB83-9804392A4FF7}"/>
                </a:ext>
              </a:extLst>
            </p:cNvPr>
            <p:cNvPicPr>
              <a:picLocks noChangeAspect="1"/>
            </p:cNvPicPr>
            <p:nvPr/>
          </p:nvPicPr>
          <p:blipFill>
            <a:blip r:embed="rId3"/>
            <a:stretch>
              <a:fillRect/>
            </a:stretch>
          </p:blipFill>
          <p:spPr>
            <a:xfrm>
              <a:off x="6439040" y="4256835"/>
              <a:ext cx="5443985" cy="2435271"/>
            </a:xfrm>
            <a:prstGeom prst="rect">
              <a:avLst/>
            </a:prstGeom>
          </p:spPr>
        </p:pic>
      </p:grpSp>
    </p:spTree>
    <p:extLst>
      <p:ext uri="{BB962C8B-B14F-4D97-AF65-F5344CB8AC3E}">
        <p14:creationId xmlns:p14="http://schemas.microsoft.com/office/powerpoint/2010/main" val="16208015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36D2DA-C0E9-B94A-AACC-DE12F8A2A71E}"/>
              </a:ext>
            </a:extLst>
          </p:cNvPr>
          <p:cNvPicPr>
            <a:picLocks noChangeAspect="1"/>
          </p:cNvPicPr>
          <p:nvPr/>
        </p:nvPicPr>
        <p:blipFill>
          <a:blip r:embed="rId2"/>
          <a:stretch>
            <a:fillRect/>
          </a:stretch>
        </p:blipFill>
        <p:spPr>
          <a:xfrm>
            <a:off x="5009275" y="2677379"/>
            <a:ext cx="5174166" cy="2910468"/>
          </a:xfrm>
          <a:prstGeom prst="rect">
            <a:avLst/>
          </a:prstGeom>
        </p:spPr>
      </p:pic>
      <p:pic>
        <p:nvPicPr>
          <p:cNvPr id="8" name="Picture 7" descr="Chart, scatter chart&#10;&#10;Description automatically generated">
            <a:extLst>
              <a:ext uri="{FF2B5EF4-FFF2-40B4-BE49-F238E27FC236}">
                <a16:creationId xmlns:a16="http://schemas.microsoft.com/office/drawing/2014/main" id="{97861D74-05F8-B14C-9783-FAAEA944EE72}"/>
              </a:ext>
            </a:extLst>
          </p:cNvPr>
          <p:cNvPicPr>
            <a:picLocks noChangeAspect="1"/>
          </p:cNvPicPr>
          <p:nvPr/>
        </p:nvPicPr>
        <p:blipFill rotWithShape="1">
          <a:blip r:embed="rId3">
            <a:extLst>
              <a:ext uri="{28A0092B-C50C-407E-A947-70E740481C1C}">
                <a14:useLocalDpi xmlns:a14="http://schemas.microsoft.com/office/drawing/2010/main" val="0"/>
              </a:ext>
            </a:extLst>
          </a:blip>
          <a:srcRect r="3972"/>
          <a:stretch/>
        </p:blipFill>
        <p:spPr>
          <a:xfrm>
            <a:off x="209216" y="2317246"/>
            <a:ext cx="5396302" cy="3919925"/>
          </a:xfrm>
          <a:prstGeom prst="rect">
            <a:avLst/>
          </a:prstGeom>
        </p:spPr>
      </p:pic>
      <p:sp>
        <p:nvSpPr>
          <p:cNvPr id="2" name="Title 1">
            <a:extLst>
              <a:ext uri="{FF2B5EF4-FFF2-40B4-BE49-F238E27FC236}">
                <a16:creationId xmlns:a16="http://schemas.microsoft.com/office/drawing/2014/main" id="{4E9D9500-7116-E74F-B076-1B23A9DB8BBF}"/>
              </a:ext>
            </a:extLst>
          </p:cNvPr>
          <p:cNvSpPr>
            <a:spLocks noGrp="1"/>
          </p:cNvSpPr>
          <p:nvPr>
            <p:ph type="title" idx="4294967295"/>
          </p:nvPr>
        </p:nvSpPr>
        <p:spPr>
          <a:xfrm>
            <a:off x="1270000" y="716406"/>
            <a:ext cx="10464800" cy="1005586"/>
          </a:xfrm>
        </p:spPr>
        <p:txBody>
          <a:bodyPr>
            <a:normAutofit fontScale="90000"/>
          </a:bodyPr>
          <a:lstStyle/>
          <a:p>
            <a:r>
              <a:rPr lang="en-CH" dirty="0"/>
              <a:t>Correlations with the telescope tube temperature</a:t>
            </a:r>
          </a:p>
        </p:txBody>
      </p:sp>
      <p:sp>
        <p:nvSpPr>
          <p:cNvPr id="3" name="Text Placeholder 2">
            <a:extLst>
              <a:ext uri="{FF2B5EF4-FFF2-40B4-BE49-F238E27FC236}">
                <a16:creationId xmlns:a16="http://schemas.microsoft.com/office/drawing/2014/main" id="{22950903-5396-AE4D-BDA8-1783C59C5B7E}"/>
              </a:ext>
            </a:extLst>
          </p:cNvPr>
          <p:cNvSpPr>
            <a:spLocks noGrp="1"/>
          </p:cNvSpPr>
          <p:nvPr>
            <p:ph type="body" idx="4294967295"/>
          </p:nvPr>
        </p:nvSpPr>
        <p:spPr>
          <a:xfrm>
            <a:off x="584237" y="1982457"/>
            <a:ext cx="10464801" cy="938719"/>
          </a:xfrm>
        </p:spPr>
        <p:txBody>
          <a:bodyPr>
            <a:spAutoFit/>
          </a:bodyPr>
          <a:lstStyle/>
          <a:p>
            <a:pPr algn="l"/>
            <a:r>
              <a:rPr lang="en-CH" dirty="0"/>
              <a:t>Ramp effect</a:t>
            </a:r>
          </a:p>
          <a:p>
            <a:pPr marL="0" indent="0" algn="l">
              <a:buNone/>
            </a:pPr>
            <a:endParaRPr lang="en-CH" dirty="0"/>
          </a:p>
        </p:txBody>
      </p:sp>
      <p:sp>
        <p:nvSpPr>
          <p:cNvPr id="4" name="Slide Number Placeholder 3">
            <a:extLst>
              <a:ext uri="{FF2B5EF4-FFF2-40B4-BE49-F238E27FC236}">
                <a16:creationId xmlns:a16="http://schemas.microsoft.com/office/drawing/2014/main" id="{AB2E41E2-D5D9-9840-98F8-CC93B6771707}"/>
              </a:ext>
            </a:extLst>
          </p:cNvPr>
          <p:cNvSpPr>
            <a:spLocks noGrp="1"/>
          </p:cNvSpPr>
          <p:nvPr>
            <p:ph type="sldNum" sz="quarter" idx="2"/>
          </p:nvPr>
        </p:nvSpPr>
        <p:spPr/>
        <p:txBody>
          <a:bodyPr/>
          <a:lstStyle/>
          <a:p>
            <a:fld id="{86CB4B4D-7CA3-9044-876B-883B54F8677D}" type="slidenum">
              <a:rPr lang="en-CH" smtClean="0"/>
              <a:pPr/>
              <a:t>18</a:t>
            </a:fld>
            <a:endParaRPr lang="en-CH"/>
          </a:p>
        </p:txBody>
      </p:sp>
      <p:sp>
        <p:nvSpPr>
          <p:cNvPr id="11" name="Content Placeholder 2">
            <a:extLst>
              <a:ext uri="{FF2B5EF4-FFF2-40B4-BE49-F238E27FC236}">
                <a16:creationId xmlns:a16="http://schemas.microsoft.com/office/drawing/2014/main" id="{17AB88ED-8EF2-574E-B14F-0387CEA6FA84}"/>
              </a:ext>
            </a:extLst>
          </p:cNvPr>
          <p:cNvSpPr txBox="1">
            <a:spLocks/>
          </p:cNvSpPr>
          <p:nvPr/>
        </p:nvSpPr>
        <p:spPr>
          <a:xfrm>
            <a:off x="316361" y="6443704"/>
            <a:ext cx="12148769" cy="283577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4"/>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5"/>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lvl="1" algn="l">
              <a:lnSpc>
                <a:spcPct val="130000"/>
              </a:lnSpc>
            </a:pPr>
            <a:r>
              <a:rPr lang="en-GB" sz="2000" dirty="0"/>
              <a:t>If present, t</a:t>
            </a:r>
            <a:r>
              <a:rPr lang="en-CH" sz="2000" dirty="0"/>
              <a:t>he ramp is always seen at the beginning of the visit</a:t>
            </a:r>
          </a:p>
          <a:p>
            <a:pPr lvl="1" algn="l">
              <a:lnSpc>
                <a:spcPct val="130000"/>
              </a:lnSpc>
            </a:pPr>
            <a:r>
              <a:rPr lang="en-GB" sz="2000" dirty="0"/>
              <a:t>T</a:t>
            </a:r>
            <a:r>
              <a:rPr lang="en-CH" sz="2000" dirty="0"/>
              <a:t>he ramp is due to a “PSF breathing” which is connected to temperature changes in the telescope tube at t</a:t>
            </a:r>
            <a:r>
              <a:rPr lang="en-GB" sz="2000" dirty="0"/>
              <a:t>he</a:t>
            </a:r>
            <a:r>
              <a:rPr lang="en-CH" sz="2000" dirty="0"/>
              <a:t> beginning of a new visit (due to the change in t</a:t>
            </a:r>
            <a:r>
              <a:rPr lang="en-GB" sz="2000" dirty="0"/>
              <a:t>he</a:t>
            </a:r>
            <a:r>
              <a:rPr lang="en-CH" sz="2000" dirty="0"/>
              <a:t> poiting direction) ➙ </a:t>
            </a:r>
            <a:r>
              <a:rPr lang="en-CH" sz="2000" b="1" dirty="0"/>
              <a:t>note however that not all visits present a ramp!!!</a:t>
            </a:r>
          </a:p>
          <a:p>
            <a:pPr lvl="1" algn="l">
              <a:lnSpc>
                <a:spcPct val="130000"/>
              </a:lnSpc>
            </a:pPr>
            <a:r>
              <a:rPr lang="en-CH" sz="2000" dirty="0"/>
              <a:t>It’s hard to define a typical duration:  between 2.5 and 12 hours</a:t>
            </a:r>
          </a:p>
          <a:p>
            <a:pPr lvl="1" algn="l">
              <a:lnSpc>
                <a:spcPct val="130000"/>
              </a:lnSpc>
            </a:pPr>
            <a:r>
              <a:rPr lang="en-CH" sz="2000" dirty="0"/>
              <a:t>Hint to detect the ramp: check the HK parameter thermFront_2</a:t>
            </a:r>
          </a:p>
          <a:p>
            <a:pPr algn="l">
              <a:lnSpc>
                <a:spcPct val="130000"/>
              </a:lnSpc>
            </a:pPr>
            <a:endParaRPr lang="en-CH" sz="2000" dirty="0"/>
          </a:p>
        </p:txBody>
      </p:sp>
      <p:pic>
        <p:nvPicPr>
          <p:cNvPr id="9" name="Picture 8">
            <a:extLst>
              <a:ext uri="{FF2B5EF4-FFF2-40B4-BE49-F238E27FC236}">
                <a16:creationId xmlns:a16="http://schemas.microsoft.com/office/drawing/2014/main" id="{DB2F06D0-BDBE-DE42-922D-920081D00242}"/>
              </a:ext>
            </a:extLst>
          </p:cNvPr>
          <p:cNvPicPr>
            <a:picLocks noChangeAspect="1"/>
          </p:cNvPicPr>
          <p:nvPr/>
        </p:nvPicPr>
        <p:blipFill rotWithShape="1">
          <a:blip r:embed="rId6"/>
          <a:srcRect t="-1122" b="52848"/>
          <a:stretch/>
        </p:blipFill>
        <p:spPr>
          <a:xfrm>
            <a:off x="9587197" y="2651177"/>
            <a:ext cx="3417603" cy="2480922"/>
          </a:xfrm>
          <a:prstGeom prst="rect">
            <a:avLst/>
          </a:prstGeom>
        </p:spPr>
      </p:pic>
    </p:spTree>
    <p:extLst>
      <p:ext uri="{BB962C8B-B14F-4D97-AF65-F5344CB8AC3E}">
        <p14:creationId xmlns:p14="http://schemas.microsoft.com/office/powerpoint/2010/main" val="37235868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9500-7116-E74F-B076-1B23A9DB8BBF}"/>
              </a:ext>
            </a:extLst>
          </p:cNvPr>
          <p:cNvSpPr>
            <a:spLocks noGrp="1"/>
          </p:cNvSpPr>
          <p:nvPr>
            <p:ph type="title" idx="4294967295"/>
          </p:nvPr>
        </p:nvSpPr>
        <p:spPr>
          <a:xfrm>
            <a:off x="1270000" y="716406"/>
            <a:ext cx="10464800" cy="1005586"/>
          </a:xfrm>
        </p:spPr>
        <p:txBody>
          <a:bodyPr>
            <a:normAutofit fontScale="90000"/>
          </a:bodyPr>
          <a:lstStyle/>
          <a:p>
            <a:r>
              <a:rPr lang="en-CH" dirty="0">
                <a:solidFill>
                  <a:schemeClr val="tx1">
                    <a:lumMod val="75000"/>
                    <a:lumOff val="25000"/>
                  </a:schemeClr>
                </a:solidFill>
                <a:latin typeface="Myriad Pro"/>
              </a:rPr>
              <a:t>Correlations with the telescope tube temperature</a:t>
            </a:r>
          </a:p>
        </p:txBody>
      </p:sp>
      <p:sp>
        <p:nvSpPr>
          <p:cNvPr id="3" name="Text Placeholder 2">
            <a:extLst>
              <a:ext uri="{FF2B5EF4-FFF2-40B4-BE49-F238E27FC236}">
                <a16:creationId xmlns:a16="http://schemas.microsoft.com/office/drawing/2014/main" id="{22950903-5396-AE4D-BDA8-1783C59C5B7E}"/>
              </a:ext>
            </a:extLst>
          </p:cNvPr>
          <p:cNvSpPr>
            <a:spLocks noGrp="1"/>
          </p:cNvSpPr>
          <p:nvPr>
            <p:ph type="body" idx="4294967295"/>
          </p:nvPr>
        </p:nvSpPr>
        <p:spPr>
          <a:xfrm>
            <a:off x="584237" y="1859347"/>
            <a:ext cx="10464801" cy="1184940"/>
          </a:xfrm>
        </p:spPr>
        <p:txBody>
          <a:bodyPr>
            <a:spAutoFit/>
          </a:bodyPr>
          <a:lstStyle/>
          <a:p>
            <a:pPr algn="l"/>
            <a:r>
              <a:rPr lang="en-CH" dirty="0">
                <a:solidFill>
                  <a:schemeClr val="tx1">
                    <a:lumMod val="75000"/>
                    <a:lumOff val="25000"/>
                  </a:schemeClr>
                </a:solidFill>
              </a:rPr>
              <a:t>Ramp effect</a:t>
            </a:r>
          </a:p>
          <a:p>
            <a:pPr marL="0" indent="0" algn="l">
              <a:buNone/>
            </a:pPr>
            <a:endParaRPr lang="en-CH"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AB2E41E2-D5D9-9840-98F8-CC93B6771707}"/>
              </a:ext>
            </a:extLst>
          </p:cNvPr>
          <p:cNvSpPr>
            <a:spLocks noGrp="1"/>
          </p:cNvSpPr>
          <p:nvPr>
            <p:ph type="sldNum" sz="quarter" idx="2"/>
          </p:nvPr>
        </p:nvSpPr>
        <p:spPr/>
        <p:txBody>
          <a:bodyPr/>
          <a:lstStyle/>
          <a:p>
            <a:fld id="{86CB4B4D-7CA3-9044-876B-883B54F8677D}" type="slidenum">
              <a:rPr lang="en-CH" smtClean="0"/>
              <a:pPr/>
              <a:t>19</a:t>
            </a:fld>
            <a:endParaRPr lang="en-CH"/>
          </a:p>
        </p:txBody>
      </p:sp>
      <p:sp>
        <p:nvSpPr>
          <p:cNvPr id="6" name="Content Placeholder 2">
            <a:extLst>
              <a:ext uri="{FF2B5EF4-FFF2-40B4-BE49-F238E27FC236}">
                <a16:creationId xmlns:a16="http://schemas.microsoft.com/office/drawing/2014/main" id="{5B74CC7F-5F07-754A-ACA4-E718BA575230}"/>
              </a:ext>
            </a:extLst>
          </p:cNvPr>
          <p:cNvSpPr txBox="1">
            <a:spLocks/>
          </p:cNvSpPr>
          <p:nvPr/>
        </p:nvSpPr>
        <p:spPr>
          <a:xfrm>
            <a:off x="669815" y="2647504"/>
            <a:ext cx="11665169" cy="32470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2"/>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3"/>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marL="0" indent="0" algn="l">
              <a:buNone/>
            </a:pPr>
            <a:r>
              <a:rPr lang="en-CH" dirty="0"/>
              <a:t>Two independent ways for correcting for the ramp have been proposed and seem to work very well:</a:t>
            </a:r>
          </a:p>
          <a:p>
            <a:pPr marL="285750" indent="-285750" algn="l">
              <a:buFont typeface="Arial" panose="020B0604020202020204" pitchFamily="34" charset="0"/>
              <a:buChar char="•"/>
            </a:pPr>
            <a:r>
              <a:rPr lang="en-CH" dirty="0"/>
              <a:t>Autocorrelation + Principal Components Analysis of t</a:t>
            </a:r>
            <a:r>
              <a:rPr lang="en-GB" dirty="0"/>
              <a:t>he</a:t>
            </a:r>
            <a:r>
              <a:rPr lang="en-CH" dirty="0"/>
              <a:t> images (see Wilson et al., submitted to MNRAS)</a:t>
            </a:r>
          </a:p>
          <a:p>
            <a:pPr marL="285750" indent="-285750" algn="l">
              <a:buFont typeface="Arial" panose="020B0604020202020204" pitchFamily="34" charset="0"/>
              <a:buChar char="•"/>
            </a:pPr>
            <a:r>
              <a:rPr lang="en-CH" dirty="0"/>
              <a:t>Linear decorrelation. The linear decorrelation has been implemented in </a:t>
            </a:r>
            <a:r>
              <a:rPr lang="en-US" dirty="0">
                <a:latin typeface="Simplified Arabic Fixed" panose="02070309020205020404" pitchFamily="49" charset="-78"/>
                <a:cs typeface="Simplified Arabic Fixed" panose="02070309020205020404" pitchFamily="49" charset="-78"/>
              </a:rPr>
              <a:t>pycheops</a:t>
            </a:r>
            <a:endParaRPr lang="en-CH" dirty="0">
              <a:latin typeface="Simplified Arabic Fixed" panose="02070309020205020404" pitchFamily="49" charset="-78"/>
              <a:cs typeface="Simplified Arabic Fixed" panose="02070309020205020404" pitchFamily="49" charset="-78"/>
            </a:endParaRPr>
          </a:p>
          <a:p>
            <a:pPr marL="285750" indent="-285750" algn="l">
              <a:buFont typeface="Arial" panose="020B0604020202020204" pitchFamily="34" charset="0"/>
              <a:buChar char="•"/>
            </a:pPr>
            <a:endParaRPr lang="en-CH" dirty="0"/>
          </a:p>
        </p:txBody>
      </p:sp>
      <p:sp>
        <p:nvSpPr>
          <p:cNvPr id="8" name="TextBox 7">
            <a:extLst>
              <a:ext uri="{FF2B5EF4-FFF2-40B4-BE49-F238E27FC236}">
                <a16:creationId xmlns:a16="http://schemas.microsoft.com/office/drawing/2014/main" id="{D3C9A3E0-2C5C-4B46-8D4F-33C8ACB64E5D}"/>
              </a:ext>
            </a:extLst>
          </p:cNvPr>
          <p:cNvSpPr txBox="1"/>
          <p:nvPr/>
        </p:nvSpPr>
        <p:spPr>
          <a:xfrm>
            <a:off x="755394" y="5743984"/>
            <a:ext cx="6297686" cy="3170099"/>
          </a:xfrm>
          <a:prstGeom prst="rect">
            <a:avLst/>
          </a:prstGeom>
          <a:noFill/>
        </p:spPr>
        <p:txBody>
          <a:bodyPr wrap="none" rtlCol="0">
            <a:spAutoFit/>
          </a:bodyPr>
          <a:lstStyle/>
          <a:p>
            <a:pPr algn="l" defTabSz="914400" rtl="0"/>
            <a:r>
              <a:rPr lang="en-CH" sz="2000" kern="1200" dirty="0">
                <a:solidFill>
                  <a:srgbClr val="000000"/>
                </a:solidFill>
                <a:latin typeface="Meiryo"/>
              </a:rPr>
              <a:t>Flux</a:t>
            </a:r>
            <a:r>
              <a:rPr lang="en-CH" sz="2000" kern="1200" baseline="-25000" dirty="0">
                <a:solidFill>
                  <a:srgbClr val="000000"/>
                </a:solidFill>
                <a:latin typeface="Meiryo"/>
              </a:rPr>
              <a:t>corrected </a:t>
            </a:r>
            <a:r>
              <a:rPr lang="en-CH" sz="2000" kern="1200" dirty="0">
                <a:solidFill>
                  <a:srgbClr val="000000"/>
                </a:solidFill>
                <a:latin typeface="Meiryo"/>
              </a:rPr>
              <a:t>= Flux</a:t>
            </a:r>
            <a:r>
              <a:rPr lang="en-CH" sz="2000" kern="1200" baseline="-25000" dirty="0">
                <a:solidFill>
                  <a:srgbClr val="000000"/>
                </a:solidFill>
                <a:latin typeface="Meiryo"/>
              </a:rPr>
              <a:t>measured</a:t>
            </a:r>
            <a:r>
              <a:rPr lang="en-CH" sz="2000" kern="1200" dirty="0">
                <a:solidFill>
                  <a:srgbClr val="000000"/>
                </a:solidFill>
                <a:latin typeface="Meiryo"/>
              </a:rPr>
              <a:t> (1+𝛃∆T)</a:t>
            </a:r>
          </a:p>
          <a:p>
            <a:pPr algn="l" defTabSz="914400" rtl="0"/>
            <a:endParaRPr lang="en-CH" sz="2000" kern="1200" dirty="0">
              <a:solidFill>
                <a:srgbClr val="000000"/>
              </a:solidFill>
              <a:latin typeface="Meiryo"/>
            </a:endParaRPr>
          </a:p>
          <a:p>
            <a:pPr algn="l" defTabSz="914400" rtl="0"/>
            <a:r>
              <a:rPr lang="en-CH" sz="2000" kern="1200" dirty="0">
                <a:solidFill>
                  <a:srgbClr val="000000"/>
                </a:solidFill>
                <a:latin typeface="Meiryo"/>
              </a:rPr>
              <a:t>∆T = T</a:t>
            </a:r>
            <a:r>
              <a:rPr lang="en-CH" sz="2000" kern="1200" baseline="-25000" dirty="0">
                <a:solidFill>
                  <a:srgbClr val="000000"/>
                </a:solidFill>
                <a:latin typeface="Meiryo"/>
              </a:rPr>
              <a:t>thermFront_2</a:t>
            </a:r>
            <a:r>
              <a:rPr lang="en-CH" sz="2000" kern="1200" dirty="0">
                <a:solidFill>
                  <a:srgbClr val="000000"/>
                </a:solidFill>
                <a:latin typeface="Meiryo"/>
              </a:rPr>
              <a:t> + 12</a:t>
            </a:r>
          </a:p>
          <a:p>
            <a:pPr algn="l" defTabSz="914400" rtl="0"/>
            <a:endParaRPr lang="en-CH" sz="2000" kern="1200" dirty="0">
              <a:solidFill>
                <a:srgbClr val="000000"/>
              </a:solidFill>
              <a:latin typeface="Meiryo"/>
            </a:endParaRPr>
          </a:p>
          <a:p>
            <a:pPr algn="l" defTabSz="914400" rtl="0"/>
            <a:r>
              <a:rPr lang="en-CH" sz="2000" kern="1200" dirty="0">
                <a:solidFill>
                  <a:srgbClr val="000000"/>
                </a:solidFill>
                <a:latin typeface="Meiryo"/>
              </a:rPr>
              <a:t>𝛃 = constant that depends on the aperture size, </a:t>
            </a:r>
          </a:p>
          <a:p>
            <a:pPr algn="l" defTabSz="914400" rtl="0"/>
            <a:endParaRPr lang="en-CH" sz="2000" kern="1200" dirty="0">
              <a:solidFill>
                <a:srgbClr val="000000"/>
              </a:solidFill>
              <a:latin typeface="Meiryo"/>
            </a:endParaRPr>
          </a:p>
          <a:p>
            <a:pPr algn="l" defTabSz="914400" rtl="0"/>
            <a:r>
              <a:rPr lang="en-CH" sz="2000" kern="1200" dirty="0">
                <a:solidFill>
                  <a:srgbClr val="000000"/>
                </a:solidFill>
                <a:latin typeface="Meiryo"/>
              </a:rPr>
              <a:t>𝛃 = 0.0004 for R</a:t>
            </a:r>
            <a:r>
              <a:rPr lang="en-CH" sz="2000" kern="1200" baseline="-25000" dirty="0">
                <a:solidFill>
                  <a:srgbClr val="000000"/>
                </a:solidFill>
                <a:latin typeface="Meiryo"/>
              </a:rPr>
              <a:t>ap</a:t>
            </a:r>
            <a:r>
              <a:rPr lang="en-CH" sz="2000" kern="1200" dirty="0">
                <a:solidFill>
                  <a:srgbClr val="000000"/>
                </a:solidFill>
                <a:latin typeface="Meiryo"/>
              </a:rPr>
              <a:t> = 40 px; </a:t>
            </a:r>
          </a:p>
          <a:p>
            <a:pPr algn="l" defTabSz="914400" rtl="0"/>
            <a:r>
              <a:rPr lang="en-CH" sz="2000" kern="1200" dirty="0">
                <a:solidFill>
                  <a:srgbClr val="000000"/>
                </a:solidFill>
                <a:latin typeface="Meiryo"/>
              </a:rPr>
              <a:t>𝛃 = 0.00033 for R</a:t>
            </a:r>
            <a:r>
              <a:rPr lang="en-CH" sz="2000" kern="1200" baseline="-25000" dirty="0">
                <a:solidFill>
                  <a:srgbClr val="000000"/>
                </a:solidFill>
                <a:latin typeface="Meiryo"/>
              </a:rPr>
              <a:t>ap</a:t>
            </a:r>
            <a:r>
              <a:rPr lang="en-CH" sz="2000" kern="1200" dirty="0">
                <a:solidFill>
                  <a:srgbClr val="000000"/>
                </a:solidFill>
                <a:latin typeface="Meiryo"/>
              </a:rPr>
              <a:t> = 30 px;</a:t>
            </a:r>
          </a:p>
          <a:p>
            <a:pPr algn="l" defTabSz="914400" rtl="0"/>
            <a:r>
              <a:rPr lang="en-CH" sz="2000" kern="1200" dirty="0">
                <a:solidFill>
                  <a:srgbClr val="000000"/>
                </a:solidFill>
                <a:latin typeface="Meiryo"/>
              </a:rPr>
              <a:t>𝛃 = 0.0002 for R</a:t>
            </a:r>
            <a:r>
              <a:rPr lang="en-CH" sz="2000" kern="1200" baseline="-25000" dirty="0">
                <a:solidFill>
                  <a:srgbClr val="000000"/>
                </a:solidFill>
                <a:latin typeface="Meiryo"/>
              </a:rPr>
              <a:t>ap</a:t>
            </a:r>
            <a:r>
              <a:rPr lang="en-CH" sz="2000" kern="1200" dirty="0">
                <a:solidFill>
                  <a:srgbClr val="000000"/>
                </a:solidFill>
                <a:latin typeface="Meiryo"/>
              </a:rPr>
              <a:t> = 25 px;</a:t>
            </a:r>
          </a:p>
          <a:p>
            <a:pPr algn="l" defTabSz="914400" rtl="0"/>
            <a:r>
              <a:rPr lang="en-CH" sz="2000" kern="1200" dirty="0">
                <a:solidFill>
                  <a:srgbClr val="000000"/>
                </a:solidFill>
                <a:latin typeface="Meiryo"/>
              </a:rPr>
              <a:t>𝛃 = 0.00014 for R</a:t>
            </a:r>
            <a:r>
              <a:rPr lang="en-CH" sz="2000" kern="1200" baseline="-25000" dirty="0">
                <a:solidFill>
                  <a:srgbClr val="000000"/>
                </a:solidFill>
                <a:latin typeface="Meiryo"/>
              </a:rPr>
              <a:t>ap</a:t>
            </a:r>
            <a:r>
              <a:rPr lang="en-CH" sz="2000" kern="1200" dirty="0">
                <a:solidFill>
                  <a:srgbClr val="000000"/>
                </a:solidFill>
                <a:latin typeface="Meiryo"/>
              </a:rPr>
              <a:t> = 22.5 px</a:t>
            </a:r>
          </a:p>
        </p:txBody>
      </p:sp>
      <p:grpSp>
        <p:nvGrpSpPr>
          <p:cNvPr id="7" name="Group 6">
            <a:extLst>
              <a:ext uri="{FF2B5EF4-FFF2-40B4-BE49-F238E27FC236}">
                <a16:creationId xmlns:a16="http://schemas.microsoft.com/office/drawing/2014/main" id="{3C8463BA-B075-2143-98F1-E0FCEB37B04C}"/>
              </a:ext>
            </a:extLst>
          </p:cNvPr>
          <p:cNvGrpSpPr/>
          <p:nvPr/>
        </p:nvGrpSpPr>
        <p:grpSpPr>
          <a:xfrm>
            <a:off x="6765517" y="5620873"/>
            <a:ext cx="6134180" cy="3416320"/>
            <a:chOff x="6870620" y="4876800"/>
            <a:chExt cx="6134180" cy="3416320"/>
          </a:xfrm>
        </p:grpSpPr>
        <p:pic>
          <p:nvPicPr>
            <p:cNvPr id="5" name="Bild 4">
              <a:extLst>
                <a:ext uri="{FF2B5EF4-FFF2-40B4-BE49-F238E27FC236}">
                  <a16:creationId xmlns:a16="http://schemas.microsoft.com/office/drawing/2014/main" id="{5453B1EB-C5CB-154B-B26D-9E54C0F8AFB8}"/>
                </a:ext>
              </a:extLst>
            </p:cNvPr>
            <p:cNvPicPr>
              <a:picLocks/>
            </p:cNvPicPr>
            <p:nvPr/>
          </p:nvPicPr>
          <p:blipFill>
            <a:blip r:embed="rId4">
              <a:extLst>
                <a:ext uri="{28A0092B-C50C-407E-A947-70E740481C1C}">
                  <a14:useLocalDpi xmlns:a14="http://schemas.microsoft.com/office/drawing/2010/main" val="0"/>
                </a:ext>
              </a:extLst>
            </a:blip>
            <a:srcRect t="6379" b="6379"/>
            <a:stretch>
              <a:fillRect/>
            </a:stretch>
          </p:blipFill>
          <p:spPr bwMode="auto">
            <a:xfrm>
              <a:off x="6870620" y="4876800"/>
              <a:ext cx="6134180" cy="3416320"/>
            </a:xfrm>
            <a:prstGeom prst="rect">
              <a:avLst/>
            </a:prstGeom>
            <a:noFill/>
            <a:ln>
              <a:noFill/>
            </a:ln>
          </p:spPr>
        </p:pic>
        <p:sp>
          <p:nvSpPr>
            <p:cNvPr id="10" name="Text Placeholder 2">
              <a:extLst>
                <a:ext uri="{FF2B5EF4-FFF2-40B4-BE49-F238E27FC236}">
                  <a16:creationId xmlns:a16="http://schemas.microsoft.com/office/drawing/2014/main" id="{70A45B5D-5168-8C4F-AE59-3403305A5DB6}"/>
                </a:ext>
              </a:extLst>
            </p:cNvPr>
            <p:cNvSpPr txBox="1">
              <a:spLocks/>
            </p:cNvSpPr>
            <p:nvPr/>
          </p:nvSpPr>
          <p:spPr>
            <a:xfrm>
              <a:off x="8045519" y="5888359"/>
              <a:ext cx="2185409"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2"/>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3"/>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marL="0" indent="0" algn="l">
                <a:buNone/>
              </a:pPr>
              <a:r>
                <a:rPr lang="en-CH" sz="2000" dirty="0"/>
                <a:t>LC with ramp</a:t>
              </a:r>
            </a:p>
          </p:txBody>
        </p:sp>
        <p:sp>
          <p:nvSpPr>
            <p:cNvPr id="11" name="Text Placeholder 2">
              <a:extLst>
                <a:ext uri="{FF2B5EF4-FFF2-40B4-BE49-F238E27FC236}">
                  <a16:creationId xmlns:a16="http://schemas.microsoft.com/office/drawing/2014/main" id="{056D88D4-EB9F-B040-9106-A89260DCDE43}"/>
                </a:ext>
              </a:extLst>
            </p:cNvPr>
            <p:cNvSpPr txBox="1">
              <a:spLocks/>
            </p:cNvSpPr>
            <p:nvPr/>
          </p:nvSpPr>
          <p:spPr>
            <a:xfrm>
              <a:off x="8045518" y="7441266"/>
              <a:ext cx="2185409"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2"/>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3"/>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marL="0" indent="0" algn="l">
                <a:buNone/>
              </a:pPr>
              <a:r>
                <a:rPr lang="en-CH" sz="2000" dirty="0">
                  <a:solidFill>
                    <a:srgbClr val="FF0000"/>
                  </a:solidFill>
                </a:rPr>
                <a:t>Corrected LC</a:t>
              </a:r>
            </a:p>
          </p:txBody>
        </p:sp>
      </p:grpSp>
    </p:spTree>
    <p:extLst>
      <p:ext uri="{BB962C8B-B14F-4D97-AF65-F5344CB8AC3E}">
        <p14:creationId xmlns:p14="http://schemas.microsoft.com/office/powerpoint/2010/main" val="321955522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7FBF-3119-2842-9C1D-AC68ED93B9A7}"/>
              </a:ext>
            </a:extLst>
          </p:cNvPr>
          <p:cNvSpPr>
            <a:spLocks noGrp="1"/>
          </p:cNvSpPr>
          <p:nvPr>
            <p:ph type="title" idx="4294967295"/>
          </p:nvPr>
        </p:nvSpPr>
        <p:spPr>
          <a:xfrm>
            <a:off x="1270000" y="582730"/>
            <a:ext cx="10464800" cy="1005586"/>
          </a:xfrm>
        </p:spPr>
        <p:txBody>
          <a:bodyPr/>
          <a:lstStyle/>
          <a:p>
            <a:r>
              <a:rPr lang="en-GB" dirty="0">
                <a:solidFill>
                  <a:schemeClr val="tx1">
                    <a:lumMod val="75000"/>
                    <a:lumOff val="25000"/>
                  </a:schemeClr>
                </a:solidFill>
              </a:rPr>
              <a:t>Outline</a:t>
            </a:r>
          </a:p>
        </p:txBody>
      </p:sp>
      <p:sp>
        <p:nvSpPr>
          <p:cNvPr id="3" name="Text Placeholder 2">
            <a:extLst>
              <a:ext uri="{FF2B5EF4-FFF2-40B4-BE49-F238E27FC236}">
                <a16:creationId xmlns:a16="http://schemas.microsoft.com/office/drawing/2014/main" id="{FC1E1468-FC40-154C-A600-AA3B6C311BD1}"/>
              </a:ext>
            </a:extLst>
          </p:cNvPr>
          <p:cNvSpPr>
            <a:spLocks noGrp="1"/>
          </p:cNvSpPr>
          <p:nvPr>
            <p:ph type="body" idx="4294967295"/>
          </p:nvPr>
        </p:nvSpPr>
        <p:spPr>
          <a:xfrm>
            <a:off x="965199" y="2028162"/>
            <a:ext cx="10464801" cy="6506239"/>
          </a:xfrm>
        </p:spPr>
        <p:txBody>
          <a:bodyPr/>
          <a:lstStyle/>
          <a:p>
            <a:r>
              <a:rPr lang="en-GB" dirty="0">
                <a:solidFill>
                  <a:schemeClr val="tx1">
                    <a:lumMod val="75000"/>
                    <a:lumOff val="25000"/>
                  </a:schemeClr>
                </a:solidFill>
              </a:rPr>
              <a:t>CHEOPS 101: CCD, PSF, images and light curves</a:t>
            </a:r>
          </a:p>
          <a:p>
            <a:r>
              <a:rPr lang="en-GB" dirty="0">
                <a:solidFill>
                  <a:schemeClr val="tx1">
                    <a:lumMod val="75000"/>
                    <a:lumOff val="25000"/>
                  </a:schemeClr>
                </a:solidFill>
              </a:rPr>
              <a:t>CHEOPS photometric precision</a:t>
            </a:r>
          </a:p>
          <a:p>
            <a:r>
              <a:rPr lang="en-GB" dirty="0">
                <a:solidFill>
                  <a:schemeClr val="tx1">
                    <a:lumMod val="75000"/>
                    <a:lumOff val="25000"/>
                  </a:schemeClr>
                </a:solidFill>
              </a:rPr>
              <a:t>Hot pixels in the CCD: when should we care?</a:t>
            </a:r>
          </a:p>
          <a:p>
            <a:r>
              <a:rPr lang="en-GB" dirty="0">
                <a:solidFill>
                  <a:schemeClr val="tx1">
                    <a:lumMod val="75000"/>
                    <a:lumOff val="25000"/>
                  </a:schemeClr>
                </a:solidFill>
              </a:rPr>
              <a:t>Instrument Systematics</a:t>
            </a:r>
          </a:p>
          <a:p>
            <a:r>
              <a:rPr lang="en-GB" dirty="0">
                <a:solidFill>
                  <a:schemeClr val="tx1">
                    <a:lumMod val="75000"/>
                    <a:lumOff val="25000"/>
                  </a:schemeClr>
                </a:solidFill>
              </a:rPr>
              <a:t>Observing outside the nominal magnitude range</a:t>
            </a:r>
          </a:p>
          <a:p>
            <a:r>
              <a:rPr lang="en-GB" dirty="0">
                <a:solidFill>
                  <a:schemeClr val="tx1">
                    <a:lumMod val="75000"/>
                    <a:lumOff val="25000"/>
                  </a:schemeClr>
                </a:solidFill>
              </a:rPr>
              <a:t>Overview of the Monitoring and Characterisation Programme</a:t>
            </a:r>
          </a:p>
        </p:txBody>
      </p:sp>
      <p:sp>
        <p:nvSpPr>
          <p:cNvPr id="4" name="Slide Number Placeholder 3">
            <a:extLst>
              <a:ext uri="{FF2B5EF4-FFF2-40B4-BE49-F238E27FC236}">
                <a16:creationId xmlns:a16="http://schemas.microsoft.com/office/drawing/2014/main" id="{B29ECF9D-0B97-A244-9771-32BE037F9D00}"/>
              </a:ext>
            </a:extLst>
          </p:cNvPr>
          <p:cNvSpPr>
            <a:spLocks noGrp="1"/>
          </p:cNvSpPr>
          <p:nvPr>
            <p:ph type="sldNum" sz="quarter" idx="2"/>
          </p:nvPr>
        </p:nvSpPr>
        <p:spPr/>
        <p:txBody>
          <a:bodyPr/>
          <a:lstStyle/>
          <a:p>
            <a:fld id="{86CB4B4D-7CA3-9044-876B-883B54F8677D}" type="slidenum">
              <a:rPr lang="en-CH" smtClean="0"/>
              <a:pPr/>
              <a:t>2</a:t>
            </a:fld>
            <a:endParaRPr lang="en-CH"/>
          </a:p>
        </p:txBody>
      </p:sp>
    </p:spTree>
    <p:extLst>
      <p:ext uri="{BB962C8B-B14F-4D97-AF65-F5344CB8AC3E}">
        <p14:creationId xmlns:p14="http://schemas.microsoft.com/office/powerpoint/2010/main" val="30624174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C71E7-0795-F04C-8173-3807777475E3}"/>
              </a:ext>
            </a:extLst>
          </p:cNvPr>
          <p:cNvSpPr>
            <a:spLocks noGrp="1"/>
          </p:cNvSpPr>
          <p:nvPr>
            <p:ph type="sldNum" sz="quarter" idx="2"/>
          </p:nvPr>
        </p:nvSpPr>
        <p:spPr/>
        <p:txBody>
          <a:bodyPr/>
          <a:lstStyle/>
          <a:p>
            <a:fld id="{86CB4B4D-7CA3-9044-876B-883B54F8677D}" type="slidenum">
              <a:rPr lang="en-US" smtClean="0"/>
              <a:t>20</a:t>
            </a:fld>
            <a:endParaRPr lang="en-US"/>
          </a:p>
        </p:txBody>
      </p:sp>
      <p:grpSp>
        <p:nvGrpSpPr>
          <p:cNvPr id="31" name="Group 30">
            <a:extLst>
              <a:ext uri="{FF2B5EF4-FFF2-40B4-BE49-F238E27FC236}">
                <a16:creationId xmlns:a16="http://schemas.microsoft.com/office/drawing/2014/main" id="{A3520890-F1A8-6842-A20D-7C60A6B5713C}"/>
              </a:ext>
            </a:extLst>
          </p:cNvPr>
          <p:cNvGrpSpPr/>
          <p:nvPr/>
        </p:nvGrpSpPr>
        <p:grpSpPr>
          <a:xfrm>
            <a:off x="35155" y="238370"/>
            <a:ext cx="3421321" cy="6643439"/>
            <a:chOff x="865572" y="1374639"/>
            <a:chExt cx="3421321" cy="6643439"/>
          </a:xfrm>
        </p:grpSpPr>
        <p:sp>
          <p:nvSpPr>
            <p:cNvPr id="30" name="Rectangle 29">
              <a:extLst>
                <a:ext uri="{FF2B5EF4-FFF2-40B4-BE49-F238E27FC236}">
                  <a16:creationId xmlns:a16="http://schemas.microsoft.com/office/drawing/2014/main" id="{C31CCC98-C8AD-E047-9308-A7DE0EC9065F}"/>
                </a:ext>
              </a:extLst>
            </p:cNvPr>
            <p:cNvSpPr/>
            <p:nvPr/>
          </p:nvSpPr>
          <p:spPr>
            <a:xfrm>
              <a:off x="865573" y="1375364"/>
              <a:ext cx="3330962" cy="6642714"/>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Gill Sans"/>
              </a:endParaRPr>
            </a:p>
          </p:txBody>
        </p:sp>
        <p:grpSp>
          <p:nvGrpSpPr>
            <p:cNvPr id="4" name="Group 3">
              <a:extLst>
                <a:ext uri="{FF2B5EF4-FFF2-40B4-BE49-F238E27FC236}">
                  <a16:creationId xmlns:a16="http://schemas.microsoft.com/office/drawing/2014/main" id="{4E9EF3EF-5B9E-7947-9001-BDA7EECBEC6F}"/>
                </a:ext>
              </a:extLst>
            </p:cNvPr>
            <p:cNvGrpSpPr/>
            <p:nvPr/>
          </p:nvGrpSpPr>
          <p:grpSpPr>
            <a:xfrm>
              <a:off x="865572" y="1374639"/>
              <a:ext cx="3421321" cy="6643439"/>
              <a:chOff x="9774045" y="2067366"/>
              <a:chExt cx="3421321" cy="6643439"/>
            </a:xfrm>
          </p:grpSpPr>
          <p:pic>
            <p:nvPicPr>
              <p:cNvPr id="5" name="Admatis_logo.png" descr="Admatis_logo.png">
                <a:extLst>
                  <a:ext uri="{FF2B5EF4-FFF2-40B4-BE49-F238E27FC236}">
                    <a16:creationId xmlns:a16="http://schemas.microsoft.com/office/drawing/2014/main" id="{E59BFCD1-1F03-784D-9F5D-B327C2AB4A70}"/>
                  </a:ext>
                </a:extLst>
              </p:cNvPr>
              <p:cNvPicPr>
                <a:picLocks noChangeAspect="1"/>
              </p:cNvPicPr>
              <p:nvPr/>
            </p:nvPicPr>
            <p:blipFill>
              <a:blip r:embed="rId2"/>
              <a:stretch>
                <a:fillRect/>
              </a:stretch>
            </p:blipFill>
            <p:spPr>
              <a:xfrm>
                <a:off x="9910036" y="6434683"/>
                <a:ext cx="1991018" cy="339460"/>
              </a:xfrm>
              <a:prstGeom prst="rect">
                <a:avLst/>
              </a:prstGeom>
              <a:ln w="12700">
                <a:miter lim="400000"/>
              </a:ln>
            </p:spPr>
          </p:pic>
          <p:pic>
            <p:nvPicPr>
              <p:cNvPr id="6" name="Cambridge University logo-rgb.jpg" descr="Cambridge University logo-rgb.jpg">
                <a:extLst>
                  <a:ext uri="{FF2B5EF4-FFF2-40B4-BE49-F238E27FC236}">
                    <a16:creationId xmlns:a16="http://schemas.microsoft.com/office/drawing/2014/main" id="{D16FDFA0-2977-E34B-BAAB-AA24B6180B0C}"/>
                  </a:ext>
                </a:extLst>
              </p:cNvPr>
              <p:cNvPicPr>
                <a:picLocks noChangeAspect="1"/>
              </p:cNvPicPr>
              <p:nvPr/>
            </p:nvPicPr>
            <p:blipFill>
              <a:blip r:embed="rId3"/>
              <a:stretch>
                <a:fillRect/>
              </a:stretch>
            </p:blipFill>
            <p:spPr>
              <a:xfrm>
                <a:off x="10622819" y="4371635"/>
                <a:ext cx="2355428" cy="508002"/>
              </a:xfrm>
              <a:prstGeom prst="rect">
                <a:avLst/>
              </a:prstGeom>
              <a:ln w="12700">
                <a:miter lim="400000"/>
              </a:ln>
            </p:spPr>
          </p:pic>
          <p:pic>
            <p:nvPicPr>
              <p:cNvPr id="7" name="CSL_TXT_RVB.jpg" descr="CSL_TXT_RVB.jpg">
                <a:extLst>
                  <a:ext uri="{FF2B5EF4-FFF2-40B4-BE49-F238E27FC236}">
                    <a16:creationId xmlns:a16="http://schemas.microsoft.com/office/drawing/2014/main" id="{9A3D55E0-38FD-754E-91AC-79EDE89B03A6}"/>
                  </a:ext>
                </a:extLst>
              </p:cNvPr>
              <p:cNvPicPr>
                <a:picLocks noChangeAspect="1"/>
              </p:cNvPicPr>
              <p:nvPr/>
            </p:nvPicPr>
            <p:blipFill>
              <a:blip r:embed="rId4"/>
              <a:stretch>
                <a:fillRect/>
              </a:stretch>
            </p:blipFill>
            <p:spPr>
              <a:xfrm>
                <a:off x="11388649" y="6761990"/>
                <a:ext cx="908768" cy="635002"/>
              </a:xfrm>
              <a:prstGeom prst="rect">
                <a:avLst/>
              </a:prstGeom>
              <a:ln w="12700">
                <a:miter lim="400000"/>
              </a:ln>
            </p:spPr>
          </p:pic>
          <p:pic>
            <p:nvPicPr>
              <p:cNvPr id="8" name="Deimos Engenharia 2013.jpg" descr="Deimos Engenharia 2013.jpg">
                <a:extLst>
                  <a:ext uri="{FF2B5EF4-FFF2-40B4-BE49-F238E27FC236}">
                    <a16:creationId xmlns:a16="http://schemas.microsoft.com/office/drawing/2014/main" id="{4D19CCF8-2EFE-5540-8F19-EA6948BE315A}"/>
                  </a:ext>
                </a:extLst>
              </p:cNvPr>
              <p:cNvPicPr>
                <a:picLocks noChangeAspect="1"/>
              </p:cNvPicPr>
              <p:nvPr/>
            </p:nvPicPr>
            <p:blipFill>
              <a:blip r:embed="rId5"/>
              <a:stretch>
                <a:fillRect/>
              </a:stretch>
            </p:blipFill>
            <p:spPr>
              <a:xfrm>
                <a:off x="11795664" y="3749277"/>
                <a:ext cx="1154552" cy="572574"/>
              </a:xfrm>
              <a:prstGeom prst="rect">
                <a:avLst/>
              </a:prstGeom>
              <a:ln w="12700">
                <a:miter lim="400000"/>
              </a:ln>
            </p:spPr>
          </p:pic>
          <p:pic>
            <p:nvPicPr>
              <p:cNvPr id="9" name="EPFL_LOG_QUADRI_Red.pdf" descr="EPFL_LOG_QUADRI_Red.pdf">
                <a:extLst>
                  <a:ext uri="{FF2B5EF4-FFF2-40B4-BE49-F238E27FC236}">
                    <a16:creationId xmlns:a16="http://schemas.microsoft.com/office/drawing/2014/main" id="{B14D8300-E4D0-1649-B7E9-F49DF3397A93}"/>
                  </a:ext>
                </a:extLst>
              </p:cNvPr>
              <p:cNvPicPr>
                <a:picLocks noChangeAspect="1"/>
              </p:cNvPicPr>
              <p:nvPr/>
            </p:nvPicPr>
            <p:blipFill>
              <a:blip r:embed="rId6"/>
              <a:stretch>
                <a:fillRect/>
              </a:stretch>
            </p:blipFill>
            <p:spPr>
              <a:xfrm>
                <a:off x="10569684" y="3442128"/>
                <a:ext cx="1074597" cy="523697"/>
              </a:xfrm>
              <a:prstGeom prst="rect">
                <a:avLst/>
              </a:prstGeom>
              <a:ln w="12700">
                <a:miter lim="400000"/>
              </a:ln>
            </p:spPr>
          </p:pic>
          <p:pic>
            <p:nvPicPr>
              <p:cNvPr id="10" name="IA_caup_150dpi_rgb (until Jan 2015).tif" descr="IA_caup_150dpi_rgb (until Jan 2015).tif">
                <a:extLst>
                  <a:ext uri="{FF2B5EF4-FFF2-40B4-BE49-F238E27FC236}">
                    <a16:creationId xmlns:a16="http://schemas.microsoft.com/office/drawing/2014/main" id="{359F7BC3-28AF-0949-B033-94D793A78AE0}"/>
                  </a:ext>
                </a:extLst>
              </p:cNvPr>
              <p:cNvPicPr>
                <a:picLocks noChangeAspect="1"/>
              </p:cNvPicPr>
              <p:nvPr/>
            </p:nvPicPr>
            <p:blipFill>
              <a:blip r:embed="rId7"/>
              <a:stretch>
                <a:fillRect/>
              </a:stretch>
            </p:blipFill>
            <p:spPr>
              <a:xfrm>
                <a:off x="9819505" y="5854519"/>
                <a:ext cx="1255308" cy="508002"/>
              </a:xfrm>
              <a:prstGeom prst="rect">
                <a:avLst/>
              </a:prstGeom>
              <a:ln w="12700">
                <a:miter lim="400000"/>
              </a:ln>
            </p:spPr>
          </p:pic>
          <p:pic>
            <p:nvPicPr>
              <p:cNvPr id="11" name="IA_logo_vector-cmyk+black.pdf" descr="IA_logo_vector-cmyk+black.pdf">
                <a:extLst>
                  <a:ext uri="{FF2B5EF4-FFF2-40B4-BE49-F238E27FC236}">
                    <a16:creationId xmlns:a16="http://schemas.microsoft.com/office/drawing/2014/main" id="{293B5226-2549-C448-AFD0-9FC087B6DCB8}"/>
                  </a:ext>
                </a:extLst>
              </p:cNvPr>
              <p:cNvPicPr>
                <a:picLocks noChangeAspect="1"/>
              </p:cNvPicPr>
              <p:nvPr/>
            </p:nvPicPr>
            <p:blipFill>
              <a:blip r:embed="rId8"/>
              <a:stretch>
                <a:fillRect/>
              </a:stretch>
            </p:blipFill>
            <p:spPr>
              <a:xfrm>
                <a:off x="12015909" y="2625607"/>
                <a:ext cx="951513" cy="635002"/>
              </a:xfrm>
              <a:prstGeom prst="rect">
                <a:avLst/>
              </a:prstGeom>
              <a:ln w="12700">
                <a:miter lim="400000"/>
              </a:ln>
            </p:spPr>
          </p:pic>
          <p:pic>
            <p:nvPicPr>
              <p:cNvPr id="12" name="INAF_logo_large1.png" descr="INAF_logo_large1.png">
                <a:extLst>
                  <a:ext uri="{FF2B5EF4-FFF2-40B4-BE49-F238E27FC236}">
                    <a16:creationId xmlns:a16="http://schemas.microsoft.com/office/drawing/2014/main" id="{86A59EEB-54A9-7945-8D54-6DA61E950653}"/>
                  </a:ext>
                </a:extLst>
              </p:cNvPr>
              <p:cNvPicPr>
                <a:picLocks noChangeAspect="1"/>
              </p:cNvPicPr>
              <p:nvPr/>
            </p:nvPicPr>
            <p:blipFill>
              <a:blip r:embed="rId9"/>
              <a:stretch>
                <a:fillRect/>
              </a:stretch>
            </p:blipFill>
            <p:spPr>
              <a:xfrm>
                <a:off x="11566307" y="3267692"/>
                <a:ext cx="1411940" cy="637201"/>
              </a:xfrm>
              <a:prstGeom prst="rect">
                <a:avLst/>
              </a:prstGeom>
              <a:ln w="12700">
                <a:miter lim="400000"/>
              </a:ln>
            </p:spPr>
          </p:pic>
          <p:pic>
            <p:nvPicPr>
              <p:cNvPr id="13" name="IOA_logo_black.jpg" descr="IOA_logo_black.jpg">
                <a:extLst>
                  <a:ext uri="{FF2B5EF4-FFF2-40B4-BE49-F238E27FC236}">
                    <a16:creationId xmlns:a16="http://schemas.microsoft.com/office/drawing/2014/main" id="{CEC45557-2A11-2B43-A13A-D9684270640C}"/>
                  </a:ext>
                </a:extLst>
              </p:cNvPr>
              <p:cNvPicPr>
                <a:picLocks noChangeAspect="1"/>
              </p:cNvPicPr>
              <p:nvPr/>
            </p:nvPicPr>
            <p:blipFill>
              <a:blip r:embed="rId10"/>
              <a:stretch>
                <a:fillRect/>
              </a:stretch>
            </p:blipFill>
            <p:spPr>
              <a:xfrm>
                <a:off x="11470877" y="4827696"/>
                <a:ext cx="846139" cy="829903"/>
              </a:xfrm>
              <a:prstGeom prst="rect">
                <a:avLst/>
              </a:prstGeom>
              <a:ln w="12700">
                <a:miter lim="400000"/>
              </a:ln>
            </p:spPr>
          </p:pic>
          <p:pic>
            <p:nvPicPr>
              <p:cNvPr id="14" name="IWF_deutsch_blau.png" descr="IWF_deutsch_blau.png">
                <a:extLst>
                  <a:ext uri="{FF2B5EF4-FFF2-40B4-BE49-F238E27FC236}">
                    <a16:creationId xmlns:a16="http://schemas.microsoft.com/office/drawing/2014/main" id="{BC637870-67FE-CF4E-94DB-1000B409646B}"/>
                  </a:ext>
                </a:extLst>
              </p:cNvPr>
              <p:cNvPicPr>
                <a:picLocks noChangeAspect="1"/>
              </p:cNvPicPr>
              <p:nvPr/>
            </p:nvPicPr>
            <p:blipFill>
              <a:blip r:embed="rId11"/>
              <a:stretch>
                <a:fillRect/>
              </a:stretch>
            </p:blipFill>
            <p:spPr>
              <a:xfrm>
                <a:off x="10643166" y="7407112"/>
                <a:ext cx="789532" cy="635003"/>
              </a:xfrm>
              <a:prstGeom prst="rect">
                <a:avLst/>
              </a:prstGeom>
              <a:ln w="12700">
                <a:miter lim="400000"/>
              </a:ln>
            </p:spPr>
          </p:pic>
          <p:pic>
            <p:nvPicPr>
              <p:cNvPr id="15" name="lam.pdf" descr="lam.pdf">
                <a:extLst>
                  <a:ext uri="{FF2B5EF4-FFF2-40B4-BE49-F238E27FC236}">
                    <a16:creationId xmlns:a16="http://schemas.microsoft.com/office/drawing/2014/main" id="{BD50D49E-55C1-5440-AE33-2B74EDA6D81A}"/>
                  </a:ext>
                </a:extLst>
              </p:cNvPr>
              <p:cNvPicPr>
                <a:picLocks noChangeAspect="1"/>
              </p:cNvPicPr>
              <p:nvPr/>
            </p:nvPicPr>
            <p:blipFill>
              <a:blip r:embed="rId12"/>
              <a:stretch>
                <a:fillRect/>
              </a:stretch>
            </p:blipFill>
            <p:spPr>
              <a:xfrm>
                <a:off x="9774046" y="6761990"/>
                <a:ext cx="1589786" cy="508002"/>
              </a:xfrm>
              <a:prstGeom prst="rect">
                <a:avLst/>
              </a:prstGeom>
              <a:ln w="12700">
                <a:miter lim="400000"/>
              </a:ln>
            </p:spPr>
          </p:pic>
          <p:pic>
            <p:nvPicPr>
              <p:cNvPr id="16" name="logo konkoly.pdf" descr="logo konkoly.pdf">
                <a:extLst>
                  <a:ext uri="{FF2B5EF4-FFF2-40B4-BE49-F238E27FC236}">
                    <a16:creationId xmlns:a16="http://schemas.microsoft.com/office/drawing/2014/main" id="{3B122D00-60E8-4740-913E-C33C84AB0C12}"/>
                  </a:ext>
                </a:extLst>
              </p:cNvPr>
              <p:cNvPicPr>
                <a:picLocks noChangeAspect="1"/>
              </p:cNvPicPr>
              <p:nvPr/>
            </p:nvPicPr>
            <p:blipFill>
              <a:blip r:embed="rId13"/>
              <a:stretch>
                <a:fillRect/>
              </a:stretch>
            </p:blipFill>
            <p:spPr>
              <a:xfrm>
                <a:off x="10683748" y="4952505"/>
                <a:ext cx="795598" cy="845630"/>
              </a:xfrm>
              <a:prstGeom prst="rect">
                <a:avLst/>
              </a:prstGeom>
              <a:ln w="12700">
                <a:miter lim="400000"/>
              </a:ln>
            </p:spPr>
          </p:pic>
          <p:pic>
            <p:nvPicPr>
              <p:cNvPr id="18" name="obsGe_pins.pdf" descr="obsGe_pins.pdf">
                <a:extLst>
                  <a:ext uri="{FF2B5EF4-FFF2-40B4-BE49-F238E27FC236}">
                    <a16:creationId xmlns:a16="http://schemas.microsoft.com/office/drawing/2014/main" id="{C3259406-F91C-D141-8847-307D6380CC80}"/>
                  </a:ext>
                </a:extLst>
              </p:cNvPr>
              <p:cNvPicPr>
                <a:picLocks noChangeAspect="1"/>
              </p:cNvPicPr>
              <p:nvPr/>
            </p:nvPicPr>
            <p:blipFill>
              <a:blip r:embed="rId14"/>
              <a:stretch>
                <a:fillRect/>
              </a:stretch>
            </p:blipFill>
            <p:spPr>
              <a:xfrm>
                <a:off x="12350749" y="8075803"/>
                <a:ext cx="635002" cy="635002"/>
              </a:xfrm>
              <a:prstGeom prst="rect">
                <a:avLst/>
              </a:prstGeom>
              <a:ln w="12700">
                <a:miter lim="400000"/>
              </a:ln>
            </p:spPr>
          </p:pic>
          <p:pic>
            <p:nvPicPr>
              <p:cNvPr id="19" name="pasted-image.pdf" descr="pasted-image.pdf">
                <a:extLst>
                  <a:ext uri="{FF2B5EF4-FFF2-40B4-BE49-F238E27FC236}">
                    <a16:creationId xmlns:a16="http://schemas.microsoft.com/office/drawing/2014/main" id="{85E9A000-A15D-714A-91E1-5D274BD54868}"/>
                  </a:ext>
                </a:extLst>
              </p:cNvPr>
              <p:cNvPicPr>
                <a:picLocks noChangeAspect="1"/>
              </p:cNvPicPr>
              <p:nvPr/>
            </p:nvPicPr>
            <p:blipFill>
              <a:blip r:embed="rId15"/>
              <a:stretch>
                <a:fillRect/>
              </a:stretch>
            </p:blipFill>
            <p:spPr>
              <a:xfrm>
                <a:off x="9774045" y="3841597"/>
                <a:ext cx="837854" cy="840755"/>
              </a:xfrm>
              <a:prstGeom prst="rect">
                <a:avLst/>
              </a:prstGeom>
              <a:ln w="12700">
                <a:miter lim="400000"/>
              </a:ln>
            </p:spPr>
          </p:pic>
          <p:pic>
            <p:nvPicPr>
              <p:cNvPr id="20" name="Uni-Astrophysik-Logo-CMYK.pdf" descr="Uni-Astrophysik-Logo-CMYK.pdf">
                <a:extLst>
                  <a:ext uri="{FF2B5EF4-FFF2-40B4-BE49-F238E27FC236}">
                    <a16:creationId xmlns:a16="http://schemas.microsoft.com/office/drawing/2014/main" id="{C767B523-50A2-514B-A6D4-5ECA1D981799}"/>
                  </a:ext>
                </a:extLst>
              </p:cNvPr>
              <p:cNvPicPr>
                <a:picLocks noChangeAspect="1"/>
              </p:cNvPicPr>
              <p:nvPr/>
            </p:nvPicPr>
            <p:blipFill>
              <a:blip r:embed="rId16"/>
              <a:stretch>
                <a:fillRect/>
              </a:stretch>
            </p:blipFill>
            <p:spPr>
              <a:xfrm>
                <a:off x="11553783" y="7470612"/>
                <a:ext cx="1427240" cy="508003"/>
              </a:xfrm>
              <a:prstGeom prst="rect">
                <a:avLst/>
              </a:prstGeom>
              <a:ln w="12700">
                <a:miter lim="400000"/>
              </a:ln>
            </p:spPr>
          </p:pic>
          <p:pic>
            <p:nvPicPr>
              <p:cNvPr id="21" name="UNIGE.gif" descr="UNIGE.gif">
                <a:extLst>
                  <a:ext uri="{FF2B5EF4-FFF2-40B4-BE49-F238E27FC236}">
                    <a16:creationId xmlns:a16="http://schemas.microsoft.com/office/drawing/2014/main" id="{F8F2AFD4-6AC1-EF4E-964C-08F351FCA5FD}"/>
                  </a:ext>
                </a:extLst>
              </p:cNvPr>
              <p:cNvPicPr>
                <a:picLocks noChangeAspect="1"/>
              </p:cNvPicPr>
              <p:nvPr/>
            </p:nvPicPr>
            <p:blipFill>
              <a:blip r:embed="rId17"/>
              <a:stretch>
                <a:fillRect/>
              </a:stretch>
            </p:blipFill>
            <p:spPr>
              <a:xfrm>
                <a:off x="10862458" y="8139303"/>
                <a:ext cx="1409682" cy="508002"/>
              </a:xfrm>
              <a:prstGeom prst="rect">
                <a:avLst/>
              </a:prstGeom>
              <a:ln w="12700">
                <a:miter lim="400000"/>
              </a:ln>
            </p:spPr>
          </p:pic>
          <p:pic>
            <p:nvPicPr>
              <p:cNvPr id="22" name="IAC.gif" descr="IAC.gif">
                <a:extLst>
                  <a:ext uri="{FF2B5EF4-FFF2-40B4-BE49-F238E27FC236}">
                    <a16:creationId xmlns:a16="http://schemas.microsoft.com/office/drawing/2014/main" id="{3D9990B9-E01B-5A4E-9ABC-770B95C63E6D}"/>
                  </a:ext>
                </a:extLst>
              </p:cNvPr>
              <p:cNvPicPr>
                <a:picLocks noChangeAspect="1"/>
              </p:cNvPicPr>
              <p:nvPr/>
            </p:nvPicPr>
            <p:blipFill>
              <a:blip r:embed="rId18"/>
              <a:stretch>
                <a:fillRect/>
              </a:stretch>
            </p:blipFill>
            <p:spPr>
              <a:xfrm>
                <a:off x="12343245" y="4897497"/>
                <a:ext cx="635002" cy="637201"/>
              </a:xfrm>
              <a:prstGeom prst="rect">
                <a:avLst/>
              </a:prstGeom>
              <a:ln w="12700">
                <a:miter lim="400000"/>
              </a:ln>
            </p:spPr>
          </p:pic>
          <p:pic>
            <p:nvPicPr>
              <p:cNvPr id="23" name="logo_inta.png" descr="logo_inta.png">
                <a:extLst>
                  <a:ext uri="{FF2B5EF4-FFF2-40B4-BE49-F238E27FC236}">
                    <a16:creationId xmlns:a16="http://schemas.microsoft.com/office/drawing/2014/main" id="{B76F50D7-4E28-1042-AE9F-D5B7D0FAB147}"/>
                  </a:ext>
                </a:extLst>
              </p:cNvPr>
              <p:cNvPicPr>
                <a:picLocks noChangeAspect="1"/>
              </p:cNvPicPr>
              <p:nvPr/>
            </p:nvPicPr>
            <p:blipFill>
              <a:blip r:embed="rId19"/>
              <a:stretch>
                <a:fillRect/>
              </a:stretch>
            </p:blipFill>
            <p:spPr>
              <a:xfrm>
                <a:off x="12272140" y="5565951"/>
                <a:ext cx="706107" cy="706107"/>
              </a:xfrm>
              <a:prstGeom prst="rect">
                <a:avLst/>
              </a:prstGeom>
              <a:ln w="12700">
                <a:miter lim="400000"/>
              </a:ln>
            </p:spPr>
          </p:pic>
          <p:pic>
            <p:nvPicPr>
              <p:cNvPr id="24" name="logo_oac.gif" descr="logo_oac.gif">
                <a:extLst>
                  <a:ext uri="{FF2B5EF4-FFF2-40B4-BE49-F238E27FC236}">
                    <a16:creationId xmlns:a16="http://schemas.microsoft.com/office/drawing/2014/main" id="{465B862A-3A2B-D845-AD33-08BE4C651EC7}"/>
                  </a:ext>
                </a:extLst>
              </p:cNvPr>
              <p:cNvPicPr>
                <a:picLocks noChangeAspect="1"/>
              </p:cNvPicPr>
              <p:nvPr/>
            </p:nvPicPr>
            <p:blipFill>
              <a:blip r:embed="rId20"/>
              <a:stretch>
                <a:fillRect/>
              </a:stretch>
            </p:blipFill>
            <p:spPr>
              <a:xfrm>
                <a:off x="12304304" y="6761990"/>
                <a:ext cx="690704" cy="635002"/>
              </a:xfrm>
              <a:prstGeom prst="rect">
                <a:avLst/>
              </a:prstGeom>
              <a:ln w="12700">
                <a:miter lim="400000"/>
              </a:ln>
            </p:spPr>
          </p:pic>
          <p:pic>
            <p:nvPicPr>
              <p:cNvPr id="25" name="download (2).jpg" descr="download (2).jpg">
                <a:extLst>
                  <a:ext uri="{FF2B5EF4-FFF2-40B4-BE49-F238E27FC236}">
                    <a16:creationId xmlns:a16="http://schemas.microsoft.com/office/drawing/2014/main" id="{558A1C99-E90E-1C40-A692-4390AFEB3C4F}"/>
                  </a:ext>
                </a:extLst>
              </p:cNvPr>
              <p:cNvPicPr>
                <a:picLocks noChangeAspect="1"/>
              </p:cNvPicPr>
              <p:nvPr/>
            </p:nvPicPr>
            <p:blipFill>
              <a:blip r:embed="rId21"/>
              <a:stretch>
                <a:fillRect/>
              </a:stretch>
            </p:blipFill>
            <p:spPr>
              <a:xfrm>
                <a:off x="9789982" y="2853380"/>
                <a:ext cx="801947" cy="847472"/>
              </a:xfrm>
              <a:prstGeom prst="rect">
                <a:avLst/>
              </a:prstGeom>
              <a:ln w="12700">
                <a:miter lim="400000"/>
              </a:ln>
            </p:spPr>
          </p:pic>
          <p:pic>
            <p:nvPicPr>
              <p:cNvPr id="26" name="Liege logo_coul_texte_blason_cadre_300.png" descr="Liege logo_coul_texte_blason_cadre_300.png">
                <a:extLst>
                  <a:ext uri="{FF2B5EF4-FFF2-40B4-BE49-F238E27FC236}">
                    <a16:creationId xmlns:a16="http://schemas.microsoft.com/office/drawing/2014/main" id="{32006A71-E9A7-AD4B-A6C9-EFD668F1B996}"/>
                  </a:ext>
                </a:extLst>
              </p:cNvPr>
              <p:cNvPicPr>
                <a:picLocks noChangeAspect="1"/>
              </p:cNvPicPr>
              <p:nvPr/>
            </p:nvPicPr>
            <p:blipFill>
              <a:blip r:embed="rId22"/>
              <a:stretch>
                <a:fillRect/>
              </a:stretch>
            </p:blipFill>
            <p:spPr>
              <a:xfrm>
                <a:off x="11174068" y="5736181"/>
                <a:ext cx="870898" cy="635002"/>
              </a:xfrm>
              <a:prstGeom prst="rect">
                <a:avLst/>
              </a:prstGeom>
              <a:ln w="12700">
                <a:miter lim="400000"/>
              </a:ln>
            </p:spPr>
          </p:pic>
          <p:pic>
            <p:nvPicPr>
              <p:cNvPr id="27" name="download.jpg" descr="download.jpg">
                <a:extLst>
                  <a:ext uri="{FF2B5EF4-FFF2-40B4-BE49-F238E27FC236}">
                    <a16:creationId xmlns:a16="http://schemas.microsoft.com/office/drawing/2014/main" id="{838A58F3-71D4-F843-8295-1C2E9734C1E2}"/>
                  </a:ext>
                </a:extLst>
              </p:cNvPr>
              <p:cNvPicPr>
                <a:picLocks noChangeAspect="1"/>
              </p:cNvPicPr>
              <p:nvPr/>
            </p:nvPicPr>
            <p:blipFill>
              <a:blip r:embed="rId23"/>
              <a:stretch>
                <a:fillRect/>
              </a:stretch>
            </p:blipFill>
            <p:spPr>
              <a:xfrm>
                <a:off x="12274150" y="6272991"/>
                <a:ext cx="711202" cy="420537"/>
              </a:xfrm>
              <a:prstGeom prst="rect">
                <a:avLst/>
              </a:prstGeom>
              <a:ln w="12700">
                <a:miter lim="400000"/>
              </a:ln>
            </p:spPr>
          </p:pic>
          <p:pic>
            <p:nvPicPr>
              <p:cNvPr id="28" name="Picture 2" descr="Picture 2">
                <a:extLst>
                  <a:ext uri="{FF2B5EF4-FFF2-40B4-BE49-F238E27FC236}">
                    <a16:creationId xmlns:a16="http://schemas.microsoft.com/office/drawing/2014/main" id="{AEA77805-E80E-A645-B69F-923114D28664}"/>
                  </a:ext>
                </a:extLst>
              </p:cNvPr>
              <p:cNvPicPr>
                <a:picLocks noChangeAspect="1"/>
              </p:cNvPicPr>
              <p:nvPr/>
            </p:nvPicPr>
            <p:blipFill>
              <a:blip r:embed="rId24"/>
              <a:stretch>
                <a:fillRect/>
              </a:stretch>
            </p:blipFill>
            <p:spPr>
              <a:xfrm>
                <a:off x="9789982" y="4773832"/>
                <a:ext cx="915675" cy="915675"/>
              </a:xfrm>
              <a:prstGeom prst="rect">
                <a:avLst/>
              </a:prstGeom>
              <a:ln w="12700">
                <a:miter lim="400000"/>
              </a:ln>
            </p:spPr>
          </p:pic>
          <p:pic>
            <p:nvPicPr>
              <p:cNvPr id="29" name="Picture 3" descr="Picture 3">
                <a:extLst>
                  <a:ext uri="{FF2B5EF4-FFF2-40B4-BE49-F238E27FC236}">
                    <a16:creationId xmlns:a16="http://schemas.microsoft.com/office/drawing/2014/main" id="{6A6C2D92-34F7-2E4C-A3C7-976FBDCC91B8}"/>
                  </a:ext>
                </a:extLst>
              </p:cNvPr>
              <p:cNvPicPr>
                <a:picLocks noChangeAspect="1"/>
              </p:cNvPicPr>
              <p:nvPr/>
            </p:nvPicPr>
            <p:blipFill>
              <a:blip r:embed="rId25"/>
              <a:stretch>
                <a:fillRect/>
              </a:stretch>
            </p:blipFill>
            <p:spPr>
              <a:xfrm>
                <a:off x="10809750" y="2067366"/>
                <a:ext cx="2385616" cy="637201"/>
              </a:xfrm>
              <a:prstGeom prst="rect">
                <a:avLst/>
              </a:prstGeom>
              <a:ln w="12700">
                <a:miter lim="400000"/>
              </a:ln>
            </p:spPr>
          </p:pic>
          <p:pic>
            <p:nvPicPr>
              <p:cNvPr id="17" name="logo_unipd-esteso.gif" descr="logo_unipd-esteso.gif">
                <a:extLst>
                  <a:ext uri="{FF2B5EF4-FFF2-40B4-BE49-F238E27FC236}">
                    <a16:creationId xmlns:a16="http://schemas.microsoft.com/office/drawing/2014/main" id="{28B02681-5544-D642-9861-FA108609254F}"/>
                  </a:ext>
                </a:extLst>
              </p:cNvPr>
              <p:cNvPicPr>
                <a:picLocks noChangeAspect="1"/>
              </p:cNvPicPr>
              <p:nvPr/>
            </p:nvPicPr>
            <p:blipFill>
              <a:blip r:embed="rId26"/>
              <a:stretch>
                <a:fillRect/>
              </a:stretch>
            </p:blipFill>
            <p:spPr>
              <a:xfrm>
                <a:off x="10546700" y="2584981"/>
                <a:ext cx="1171172" cy="529345"/>
              </a:xfrm>
              <a:prstGeom prst="rect">
                <a:avLst/>
              </a:prstGeom>
              <a:ln w="12700">
                <a:miter lim="400000"/>
              </a:ln>
            </p:spPr>
          </p:pic>
        </p:grpSp>
      </p:grpSp>
      <p:pic>
        <p:nvPicPr>
          <p:cNvPr id="36" name="Picture 35">
            <a:extLst>
              <a:ext uri="{FF2B5EF4-FFF2-40B4-BE49-F238E27FC236}">
                <a16:creationId xmlns:a16="http://schemas.microsoft.com/office/drawing/2014/main" id="{B1806B56-4216-5C43-84F8-BE5BDBA93CF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8848" y="5915052"/>
            <a:ext cx="1019101" cy="788211"/>
          </a:xfrm>
          <a:prstGeom prst="rect">
            <a:avLst/>
          </a:prstGeom>
        </p:spPr>
      </p:pic>
      <p:pic>
        <p:nvPicPr>
          <p:cNvPr id="37" name="logo.png">
            <a:extLst>
              <a:ext uri="{FF2B5EF4-FFF2-40B4-BE49-F238E27FC236}">
                <a16:creationId xmlns:a16="http://schemas.microsoft.com/office/drawing/2014/main" id="{C3A6038C-A0D1-D54F-8D0F-E530DA3F9549}"/>
              </a:ext>
            </a:extLst>
          </p:cNvPr>
          <p:cNvPicPr/>
          <p:nvPr/>
        </p:nvPicPr>
        <p:blipFill>
          <a:blip r:embed="rId28"/>
          <a:srcRect t="48" r="62597"/>
          <a:stretch>
            <a:fillRect/>
          </a:stretch>
        </p:blipFill>
        <p:spPr>
          <a:xfrm>
            <a:off x="214287" y="5525186"/>
            <a:ext cx="672619" cy="315053"/>
          </a:xfrm>
          <a:prstGeom prst="rect">
            <a:avLst/>
          </a:prstGeom>
          <a:ln w="12700">
            <a:miter lim="400000"/>
          </a:ln>
        </p:spPr>
      </p:pic>
      <p:pic>
        <p:nvPicPr>
          <p:cNvPr id="32" name="Picture 31">
            <a:extLst>
              <a:ext uri="{FF2B5EF4-FFF2-40B4-BE49-F238E27FC236}">
                <a16:creationId xmlns:a16="http://schemas.microsoft.com/office/drawing/2014/main" id="{821D3829-EDB6-E04A-84ED-CC2D7116675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2351" y="-143129"/>
            <a:ext cx="1640323" cy="1031003"/>
          </a:xfrm>
          <a:prstGeom prst="rect">
            <a:avLst/>
          </a:prstGeom>
        </p:spPr>
      </p:pic>
      <p:sp>
        <p:nvSpPr>
          <p:cNvPr id="3" name="TextBox 2">
            <a:extLst>
              <a:ext uri="{FF2B5EF4-FFF2-40B4-BE49-F238E27FC236}">
                <a16:creationId xmlns:a16="http://schemas.microsoft.com/office/drawing/2014/main" id="{93E41981-08F7-9F40-97C6-E5FBC6CF1AF0}"/>
              </a:ext>
            </a:extLst>
          </p:cNvPr>
          <p:cNvSpPr txBox="1"/>
          <p:nvPr/>
        </p:nvSpPr>
        <p:spPr>
          <a:xfrm>
            <a:off x="4131338" y="3271512"/>
            <a:ext cx="7306157"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hangingPunct="0">
              <a:lnSpc>
                <a:spcPct val="100000"/>
              </a:lnSpc>
              <a:spcBef>
                <a:spcPts val="0"/>
              </a:spcBef>
              <a:spcAft>
                <a:spcPts val="0"/>
              </a:spcAft>
              <a:buClrTx/>
              <a:buSzTx/>
              <a:buFontTx/>
              <a:buNone/>
              <a:tabLst/>
            </a:pPr>
            <a:r>
              <a:rPr kumimoji="0" lang="en-CH" sz="4200" b="0" i="0" u="none" strike="noStrike" cap="none" spc="0" normalizeH="0" dirty="0">
                <a:ln>
                  <a:noFill/>
                </a:ln>
                <a:solidFill>
                  <a:schemeClr val="tx1">
                    <a:lumMod val="75000"/>
                    <a:lumOff val="25000"/>
                  </a:schemeClr>
                </a:solidFill>
                <a:effectLst/>
                <a:uFillTx/>
                <a:latin typeface="Myriad Pro"/>
                <a:ea typeface="+mn-ea"/>
                <a:cs typeface="+mn-cs"/>
                <a:sym typeface="Gill Sans"/>
              </a:rPr>
              <a:t>Observing outside the nominal magnitude range</a:t>
            </a:r>
          </a:p>
        </p:txBody>
      </p:sp>
      <p:pic>
        <p:nvPicPr>
          <p:cNvPr id="35" name="Picture 34">
            <a:extLst>
              <a:ext uri="{FF2B5EF4-FFF2-40B4-BE49-F238E27FC236}">
                <a16:creationId xmlns:a16="http://schemas.microsoft.com/office/drawing/2014/main" id="{0E2851E3-0D4A-7B46-A4BF-550D1E47FB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34146" y="6309157"/>
            <a:ext cx="5981840" cy="3364785"/>
          </a:xfrm>
          <a:prstGeom prst="rect">
            <a:avLst/>
          </a:prstGeom>
        </p:spPr>
      </p:pic>
    </p:spTree>
    <p:extLst>
      <p:ext uri="{BB962C8B-B14F-4D97-AF65-F5344CB8AC3E}">
        <p14:creationId xmlns:p14="http://schemas.microsoft.com/office/powerpoint/2010/main" val="22140626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6C3518-CA68-8547-B04C-8E9FA2EBA99F}"/>
              </a:ext>
            </a:extLst>
          </p:cNvPr>
          <p:cNvSpPr>
            <a:spLocks noGrp="1"/>
          </p:cNvSpPr>
          <p:nvPr>
            <p:ph type="sldNum" sz="quarter" idx="2"/>
          </p:nvPr>
        </p:nvSpPr>
        <p:spPr/>
        <p:txBody>
          <a:bodyPr/>
          <a:lstStyle/>
          <a:p>
            <a:fld id="{86CB4B4D-7CA3-9044-876B-883B54F8677D}" type="slidenum">
              <a:rPr lang="en-US" smtClean="0"/>
              <a:pPr/>
              <a:t>21</a:t>
            </a:fld>
            <a:endParaRPr lang="en-US"/>
          </a:p>
        </p:txBody>
      </p:sp>
      <p:sp>
        <p:nvSpPr>
          <p:cNvPr id="8" name="Title 7">
            <a:extLst>
              <a:ext uri="{FF2B5EF4-FFF2-40B4-BE49-F238E27FC236}">
                <a16:creationId xmlns:a16="http://schemas.microsoft.com/office/drawing/2014/main" id="{484041F5-BE0F-9140-954A-9552BA4C79C9}"/>
              </a:ext>
            </a:extLst>
          </p:cNvPr>
          <p:cNvSpPr>
            <a:spLocks noGrp="1"/>
          </p:cNvSpPr>
          <p:nvPr>
            <p:ph type="title" idx="4294967295"/>
          </p:nvPr>
        </p:nvSpPr>
        <p:spPr>
          <a:xfrm>
            <a:off x="1437898" y="910534"/>
            <a:ext cx="10464800" cy="1005586"/>
          </a:xfrm>
        </p:spPr>
        <p:txBody>
          <a:bodyPr>
            <a:normAutofit fontScale="90000"/>
          </a:bodyPr>
          <a:lstStyle/>
          <a:p>
            <a:pPr hangingPunct="0"/>
            <a:r>
              <a:rPr lang="en-GB" dirty="0">
                <a:solidFill>
                  <a:schemeClr val="tx1">
                    <a:lumMod val="75000"/>
                    <a:lumOff val="25000"/>
                  </a:schemeClr>
                </a:solidFill>
              </a:rPr>
              <a:t>Observing outside the nominal magnitude range</a:t>
            </a:r>
            <a:endParaRPr lang="en-CH" dirty="0">
              <a:solidFill>
                <a:schemeClr val="tx1">
                  <a:lumMod val="75000"/>
                  <a:lumOff val="25000"/>
                </a:schemeClr>
              </a:solidFill>
            </a:endParaRPr>
          </a:p>
        </p:txBody>
      </p:sp>
      <p:sp>
        <p:nvSpPr>
          <p:cNvPr id="7" name="Text Placeholder 8">
            <a:extLst>
              <a:ext uri="{FF2B5EF4-FFF2-40B4-BE49-F238E27FC236}">
                <a16:creationId xmlns:a16="http://schemas.microsoft.com/office/drawing/2014/main" id="{81492AC2-33FC-AA4F-A642-B65481C97193}"/>
              </a:ext>
            </a:extLst>
          </p:cNvPr>
          <p:cNvSpPr>
            <a:spLocks noGrp="1"/>
          </p:cNvSpPr>
          <p:nvPr>
            <p:ph type="body" idx="4294967295"/>
          </p:nvPr>
        </p:nvSpPr>
        <p:spPr>
          <a:xfrm>
            <a:off x="1704688" y="2165131"/>
            <a:ext cx="9793630" cy="6852745"/>
          </a:xfrm>
        </p:spPr>
        <p:txBody>
          <a:bodyPr>
            <a:normAutofit/>
          </a:bodyPr>
          <a:lstStyle/>
          <a:p>
            <a:pPr hangingPunct="0"/>
            <a:r>
              <a:rPr lang="en-US" sz="2600" dirty="0">
                <a:solidFill>
                  <a:schemeClr val="tx1">
                    <a:lumMod val="75000"/>
                    <a:lumOff val="25000"/>
                  </a:schemeClr>
                </a:solidFill>
              </a:rPr>
              <a:t>CHEOPS was optimized to observe stars in the magnitude range 6 ≤ </a:t>
            </a:r>
            <a:r>
              <a:rPr lang="en-US" sz="2600" dirty="0" err="1">
                <a:solidFill>
                  <a:schemeClr val="tx1">
                    <a:lumMod val="75000"/>
                    <a:lumOff val="25000"/>
                  </a:schemeClr>
                </a:solidFill>
              </a:rPr>
              <a:t>G</a:t>
            </a:r>
            <a:r>
              <a:rPr lang="en-US" sz="2800" baseline="-25000" dirty="0" err="1">
                <a:solidFill>
                  <a:schemeClr val="tx1">
                    <a:lumMod val="75000"/>
                    <a:lumOff val="25000"/>
                  </a:schemeClr>
                </a:solidFill>
              </a:rPr>
              <a:t>mag</a:t>
            </a:r>
            <a:r>
              <a:rPr lang="en-US" sz="2600" dirty="0">
                <a:solidFill>
                  <a:schemeClr val="tx1">
                    <a:lumMod val="75000"/>
                    <a:lumOff val="25000"/>
                  </a:schemeClr>
                </a:solidFill>
              </a:rPr>
              <a:t> ≤ 12</a:t>
            </a:r>
          </a:p>
          <a:p>
            <a:pPr marL="0" indent="0" hangingPunct="0">
              <a:buNone/>
            </a:pPr>
            <a:endParaRPr lang="en-US" sz="2600" dirty="0">
              <a:solidFill>
                <a:schemeClr val="tx1">
                  <a:lumMod val="75000"/>
                  <a:lumOff val="25000"/>
                </a:schemeClr>
              </a:solidFill>
            </a:endParaRPr>
          </a:p>
          <a:p>
            <a:pPr hangingPunct="0"/>
            <a:r>
              <a:rPr lang="en-US" sz="2600" dirty="0">
                <a:solidFill>
                  <a:schemeClr val="tx1">
                    <a:lumMod val="75000"/>
                    <a:lumOff val="25000"/>
                  </a:schemeClr>
                </a:solidFill>
              </a:rPr>
              <a:t>Main limitations  for observing fainter stars: </a:t>
            </a:r>
          </a:p>
          <a:p>
            <a:pPr lvl="1" hangingPunct="0"/>
            <a:r>
              <a:rPr lang="en-US" sz="2600" dirty="0">
                <a:solidFill>
                  <a:schemeClr val="tx1">
                    <a:lumMod val="75000"/>
                    <a:lumOff val="25000"/>
                  </a:schemeClr>
                </a:solidFill>
              </a:rPr>
              <a:t>background contamination (</a:t>
            </a:r>
            <a:r>
              <a:rPr lang="en-US" sz="2600" b="1" dirty="0">
                <a:solidFill>
                  <a:schemeClr val="tx1">
                    <a:lumMod val="75000"/>
                    <a:lumOff val="25000"/>
                  </a:schemeClr>
                </a:solidFill>
              </a:rPr>
              <a:t>straylight</a:t>
            </a:r>
            <a:r>
              <a:rPr lang="en-US" sz="2600" dirty="0">
                <a:solidFill>
                  <a:schemeClr val="tx1">
                    <a:lumMod val="75000"/>
                    <a:lumOff val="25000"/>
                  </a:schemeClr>
                </a:solidFill>
              </a:rPr>
              <a:t>, stars in the FoV)</a:t>
            </a:r>
          </a:p>
          <a:p>
            <a:pPr lvl="1" hangingPunct="0"/>
            <a:r>
              <a:rPr lang="en-US" sz="2600" dirty="0">
                <a:solidFill>
                  <a:schemeClr val="tx1">
                    <a:lumMod val="75000"/>
                    <a:lumOff val="25000"/>
                  </a:schemeClr>
                </a:solidFill>
              </a:rPr>
              <a:t>hot pixels</a:t>
            </a:r>
          </a:p>
          <a:p>
            <a:pPr lvl="1" hangingPunct="0"/>
            <a:r>
              <a:rPr lang="en-US" sz="2600" dirty="0">
                <a:solidFill>
                  <a:schemeClr val="tx1">
                    <a:lumMod val="75000"/>
                    <a:lumOff val="25000"/>
                  </a:schemeClr>
                </a:solidFill>
              </a:rPr>
              <a:t>cosmic rays</a:t>
            </a:r>
          </a:p>
          <a:p>
            <a:pPr marL="355600" lvl="1" indent="0" hangingPunct="0">
              <a:buNone/>
            </a:pPr>
            <a:endParaRPr lang="en-US" sz="2600" dirty="0">
              <a:solidFill>
                <a:schemeClr val="tx1">
                  <a:lumMod val="75000"/>
                  <a:lumOff val="25000"/>
                </a:schemeClr>
              </a:solidFill>
            </a:endParaRPr>
          </a:p>
          <a:p>
            <a:pPr marL="355600" lvl="1" indent="0" hangingPunct="0">
              <a:buNone/>
            </a:pPr>
            <a:r>
              <a:rPr lang="en-US" sz="2600" i="1" dirty="0">
                <a:solidFill>
                  <a:schemeClr val="tx1">
                    <a:lumMod val="75000"/>
                    <a:lumOff val="25000"/>
                  </a:schemeClr>
                </a:solidFill>
              </a:rPr>
              <a:t>Note that a 1-m ground-based telescope will perform photometrically better than CHEOPS for stars fainter than G</a:t>
            </a:r>
            <a:r>
              <a:rPr lang="en-US" sz="2800" baseline="-25000" dirty="0">
                <a:solidFill>
                  <a:schemeClr val="tx1">
                    <a:lumMod val="75000"/>
                    <a:lumOff val="25000"/>
                  </a:schemeClr>
                </a:solidFill>
              </a:rPr>
              <a:t>mag</a:t>
            </a:r>
            <a:r>
              <a:rPr lang="en-US" sz="2600" i="1" dirty="0">
                <a:solidFill>
                  <a:schemeClr val="tx1">
                    <a:lumMod val="75000"/>
                    <a:lumOff val="25000"/>
                  </a:schemeClr>
                </a:solidFill>
              </a:rPr>
              <a:t>~13. Therefore, the reason to use CHEOPS in these cases should be well justified (e.g. long, uninterrupted observations needed).</a:t>
            </a:r>
            <a:endParaRPr lang="en-US" sz="2600" dirty="0">
              <a:solidFill>
                <a:schemeClr val="tx1">
                  <a:lumMod val="75000"/>
                  <a:lumOff val="25000"/>
                </a:schemeClr>
              </a:solidFill>
            </a:endParaRPr>
          </a:p>
        </p:txBody>
      </p:sp>
    </p:spTree>
    <p:extLst>
      <p:ext uri="{BB962C8B-B14F-4D97-AF65-F5344CB8AC3E}">
        <p14:creationId xmlns:p14="http://schemas.microsoft.com/office/powerpoint/2010/main" val="4069393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6D8168-4D26-D944-A4E5-CA03BEC122D3}"/>
              </a:ext>
            </a:extLst>
          </p:cNvPr>
          <p:cNvSpPr>
            <a:spLocks noGrp="1"/>
          </p:cNvSpPr>
          <p:nvPr>
            <p:ph type="sldNum" sz="quarter" idx="2"/>
          </p:nvPr>
        </p:nvSpPr>
        <p:spPr/>
        <p:txBody>
          <a:bodyPr/>
          <a:lstStyle/>
          <a:p>
            <a:fld id="{86CB4B4D-7CA3-9044-876B-883B54F8677D}" type="slidenum">
              <a:rPr lang="en-CH" smtClean="0"/>
              <a:pPr/>
              <a:t>22</a:t>
            </a:fld>
            <a:endParaRPr lang="en-CH"/>
          </a:p>
        </p:txBody>
      </p:sp>
      <p:sp>
        <p:nvSpPr>
          <p:cNvPr id="5" name="Title 7">
            <a:extLst>
              <a:ext uri="{FF2B5EF4-FFF2-40B4-BE49-F238E27FC236}">
                <a16:creationId xmlns:a16="http://schemas.microsoft.com/office/drawing/2014/main" id="{60070C68-E28A-5045-8891-7EE2868A7E40}"/>
              </a:ext>
            </a:extLst>
          </p:cNvPr>
          <p:cNvSpPr txBox="1">
            <a:spLocks/>
          </p:cNvSpPr>
          <p:nvPr/>
        </p:nvSpPr>
        <p:spPr>
          <a:xfrm>
            <a:off x="1437898" y="910534"/>
            <a:ext cx="11027232" cy="9182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584200" eaLnBrk="1" hangingPunct="1">
              <a:defRPr sz="3600">
                <a:solidFill>
                  <a:schemeClr val="tx1">
                    <a:lumMod val="75000"/>
                    <a:lumOff val="25000"/>
                  </a:schemeClr>
                </a:solidFill>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GB" dirty="0"/>
              <a:t>When observing very bright stars, consider …</a:t>
            </a:r>
            <a:endParaRPr lang="en-CH" dirty="0"/>
          </a:p>
        </p:txBody>
      </p:sp>
      <p:sp>
        <p:nvSpPr>
          <p:cNvPr id="7" name="Text Placeholder 6">
            <a:extLst>
              <a:ext uri="{FF2B5EF4-FFF2-40B4-BE49-F238E27FC236}">
                <a16:creationId xmlns:a16="http://schemas.microsoft.com/office/drawing/2014/main" id="{BD9B4CB3-CDBB-C544-810A-4A33E3C35A04}"/>
              </a:ext>
            </a:extLst>
          </p:cNvPr>
          <p:cNvSpPr>
            <a:spLocks noGrp="1"/>
          </p:cNvSpPr>
          <p:nvPr>
            <p:ph type="body" idx="4294967295"/>
          </p:nvPr>
        </p:nvSpPr>
        <p:spPr>
          <a:xfrm>
            <a:off x="605406" y="2050380"/>
            <a:ext cx="12177073" cy="4130396"/>
          </a:xfrm>
        </p:spPr>
        <p:txBody>
          <a:bodyPr>
            <a:normAutofit/>
          </a:bodyPr>
          <a:lstStyle/>
          <a:p>
            <a:pPr marL="0" indent="0">
              <a:buNone/>
            </a:pPr>
            <a:r>
              <a:rPr lang="en-US" sz="2600" dirty="0">
                <a:solidFill>
                  <a:schemeClr val="tx1">
                    <a:lumMod val="75000"/>
                    <a:lumOff val="25000"/>
                  </a:schemeClr>
                </a:solidFill>
              </a:rPr>
              <a:t>CHEOPS is well suited for the observation of bright stars. However, when the stars are </a:t>
            </a:r>
            <a:r>
              <a:rPr lang="en-US" sz="2600" b="1" dirty="0">
                <a:solidFill>
                  <a:schemeClr val="tx1">
                    <a:lumMod val="75000"/>
                    <a:lumOff val="25000"/>
                  </a:schemeClr>
                </a:solidFill>
              </a:rPr>
              <a:t>very</a:t>
            </a:r>
            <a:r>
              <a:rPr lang="en-US" sz="2600" dirty="0">
                <a:solidFill>
                  <a:schemeClr val="tx1">
                    <a:lumMod val="75000"/>
                    <a:lumOff val="25000"/>
                  </a:schemeClr>
                </a:solidFill>
              </a:rPr>
              <a:t> bright CHEOPS performance is not optimal.</a:t>
            </a:r>
          </a:p>
          <a:p>
            <a:pPr marL="0" indent="0">
              <a:buNone/>
            </a:pPr>
            <a:endParaRPr lang="en-US" sz="2600" dirty="0">
              <a:solidFill>
                <a:schemeClr val="tx1">
                  <a:lumMod val="75000"/>
                  <a:lumOff val="25000"/>
                </a:schemeClr>
              </a:solidFill>
            </a:endParaRPr>
          </a:p>
          <a:p>
            <a:r>
              <a:rPr lang="en-US" sz="2600" dirty="0">
                <a:solidFill>
                  <a:schemeClr val="tx1">
                    <a:lumMod val="75000"/>
                    <a:lumOff val="25000"/>
                  </a:schemeClr>
                </a:solidFill>
              </a:rPr>
              <a:t>Short exposure times to avoid saturation: the observation of very bright stars require an exposure time well below 1 s. For example, a </a:t>
            </a:r>
            <a:r>
              <a:rPr lang="en-US" sz="2600" dirty="0" err="1">
                <a:solidFill>
                  <a:schemeClr val="tx1">
                    <a:lumMod val="75000"/>
                    <a:lumOff val="25000"/>
                  </a:schemeClr>
                </a:solidFill>
              </a:rPr>
              <a:t>G</a:t>
            </a:r>
            <a:r>
              <a:rPr lang="en-US" sz="2800" baseline="-25000" dirty="0" err="1">
                <a:solidFill>
                  <a:schemeClr val="tx1">
                    <a:lumMod val="75000"/>
                    <a:lumOff val="25000"/>
                  </a:schemeClr>
                </a:solidFill>
              </a:rPr>
              <a:t>mag</a:t>
            </a:r>
            <a:r>
              <a:rPr lang="en-US" sz="2600" dirty="0">
                <a:solidFill>
                  <a:schemeClr val="tx1">
                    <a:lumMod val="75000"/>
                    <a:lumOff val="25000"/>
                  </a:schemeClr>
                </a:solidFill>
              </a:rPr>
              <a:t> = 2.5 star would require a t</a:t>
            </a:r>
            <a:r>
              <a:rPr lang="en-US" sz="2600" baseline="-25000" dirty="0">
                <a:solidFill>
                  <a:schemeClr val="tx1">
                    <a:lumMod val="75000"/>
                    <a:lumOff val="25000"/>
                  </a:schemeClr>
                </a:solidFill>
              </a:rPr>
              <a:t>exp</a:t>
            </a:r>
            <a:r>
              <a:rPr lang="en-US" sz="2600" dirty="0">
                <a:solidFill>
                  <a:schemeClr val="tx1">
                    <a:lumMod val="75000"/>
                    <a:lumOff val="25000"/>
                  </a:schemeClr>
                </a:solidFill>
              </a:rPr>
              <a:t> ~ 0.1 s. The read-out time is 1.25 s. Such short exposure times therefore translate into inefficient use of CHEOPS time.</a:t>
            </a:r>
          </a:p>
          <a:p>
            <a:pPr marL="0" indent="0">
              <a:buNone/>
            </a:pPr>
            <a:endParaRPr lang="en-CH" sz="2600" dirty="0">
              <a:solidFill>
                <a:schemeClr val="tx1">
                  <a:lumMod val="75000"/>
                  <a:lumOff val="25000"/>
                </a:schemeClr>
              </a:solidFill>
            </a:endParaRPr>
          </a:p>
        </p:txBody>
      </p:sp>
      <p:grpSp>
        <p:nvGrpSpPr>
          <p:cNvPr id="2" name="Group 1">
            <a:extLst>
              <a:ext uri="{FF2B5EF4-FFF2-40B4-BE49-F238E27FC236}">
                <a16:creationId xmlns:a16="http://schemas.microsoft.com/office/drawing/2014/main" id="{3DD74CED-26C4-B544-B64E-FD316B23720D}"/>
              </a:ext>
            </a:extLst>
          </p:cNvPr>
          <p:cNvGrpSpPr/>
          <p:nvPr/>
        </p:nvGrpSpPr>
        <p:grpSpPr>
          <a:xfrm>
            <a:off x="605405" y="5643847"/>
            <a:ext cx="12177073" cy="2985353"/>
            <a:chOff x="605406" y="6432123"/>
            <a:chExt cx="12177073" cy="2985353"/>
          </a:xfrm>
        </p:grpSpPr>
        <p:pic>
          <p:nvPicPr>
            <p:cNvPr id="8" name="Picture 7">
              <a:extLst>
                <a:ext uri="{FF2B5EF4-FFF2-40B4-BE49-F238E27FC236}">
                  <a16:creationId xmlns:a16="http://schemas.microsoft.com/office/drawing/2014/main" id="{7004E4C9-4E66-6248-8667-4FCC3096D442}"/>
                </a:ext>
              </a:extLst>
            </p:cNvPr>
            <p:cNvPicPr>
              <a:picLocks noChangeAspect="1"/>
            </p:cNvPicPr>
            <p:nvPr/>
          </p:nvPicPr>
          <p:blipFill>
            <a:blip r:embed="rId2"/>
            <a:stretch>
              <a:fillRect/>
            </a:stretch>
          </p:blipFill>
          <p:spPr>
            <a:xfrm>
              <a:off x="10574407" y="6562638"/>
              <a:ext cx="2208072" cy="2440800"/>
            </a:xfrm>
            <a:prstGeom prst="rect">
              <a:avLst/>
            </a:prstGeom>
          </p:spPr>
        </p:pic>
        <p:sp>
          <p:nvSpPr>
            <p:cNvPr id="9" name="Text Placeholder 6">
              <a:extLst>
                <a:ext uri="{FF2B5EF4-FFF2-40B4-BE49-F238E27FC236}">
                  <a16:creationId xmlns:a16="http://schemas.microsoft.com/office/drawing/2014/main" id="{9BE8916A-15D4-6D44-9FCD-8327057CCCB4}"/>
                </a:ext>
              </a:extLst>
            </p:cNvPr>
            <p:cNvSpPr txBox="1">
              <a:spLocks/>
            </p:cNvSpPr>
            <p:nvPr/>
          </p:nvSpPr>
          <p:spPr>
            <a:xfrm>
              <a:off x="605406" y="6432123"/>
              <a:ext cx="9757795" cy="29853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360000" indent="-360000" defTabSz="584200" eaLnBrk="1" hangingPunct="1">
                <a:spcBef>
                  <a:spcPts val="600"/>
                </a:spcBef>
                <a:buClr>
                  <a:srgbClr val="C82506"/>
                </a:buClr>
                <a:buSzPct val="70000"/>
                <a:buFontTx/>
                <a:buChar char="❖"/>
                <a:defRPr sz="2800">
                  <a:solidFill>
                    <a:schemeClr val="tx1">
                      <a:lumMod val="75000"/>
                      <a:lumOff val="25000"/>
                    </a:schemeClr>
                  </a:solidFill>
                  <a:latin typeface="Myriad Pro"/>
                  <a:ea typeface="Myriad Pro"/>
                  <a:cs typeface="Myriad Pro"/>
                  <a:sym typeface="Myriad Pro"/>
                </a:defRPr>
              </a:lvl1pPr>
              <a:lvl2pPr marL="711200" indent="-355600" defTabSz="584200" eaLnBrk="1" hangingPunct="1">
                <a:lnSpc>
                  <a:spcPct val="120000"/>
                </a:lnSpc>
                <a:spcBef>
                  <a:spcPts val="0"/>
                </a:spcBef>
                <a:buClrTx/>
                <a:buSzPct val="50000"/>
                <a:buFont typeface="Lucida Grande"/>
                <a:buBlip>
                  <a:blip r:embed="rId3"/>
                </a:buBlip>
                <a:defRPr sz="2600">
                  <a:solidFill>
                    <a:schemeClr val="tx1">
                      <a:lumMod val="75000"/>
                      <a:lumOff val="25000"/>
                    </a:schemeClr>
                  </a:solidFill>
                  <a:latin typeface="Myriad Pro"/>
                  <a:ea typeface="Myriad Pro"/>
                  <a:cs typeface="Myriad Pro"/>
                  <a:sym typeface="Myriad Pro"/>
                </a:defRPr>
              </a:lvl2pPr>
              <a:lvl3pPr marL="1189899" indent="-469900" defTabSz="584200" eaLnBrk="1" hangingPunct="1">
                <a:spcBef>
                  <a:spcPts val="0"/>
                </a:spcBef>
                <a:buClrTx/>
                <a:buSzPct val="25000"/>
                <a:buFont typeface="Thonburi"/>
                <a:buBlip>
                  <a:blip r:embed="rId4"/>
                </a:buBlip>
                <a:defRPr sz="2400">
                  <a:solidFill>
                    <a:schemeClr val="tx1">
                      <a:lumMod val="75000"/>
                      <a:lumOff val="25000"/>
                    </a:schemeClr>
                  </a:solidFill>
                  <a:latin typeface="Myriad Pro"/>
                  <a:ea typeface="Myriad Pro"/>
                  <a:cs typeface="Myriad Pro"/>
                  <a:sym typeface="Myriad Pro"/>
                </a:defRPr>
              </a:lvl3pPr>
              <a:lvl4pPr marL="1439999" indent="-360000" defTabSz="584200" eaLnBrk="1" hangingPunct="1">
                <a:spcBef>
                  <a:spcPts val="0"/>
                </a:spcBef>
                <a:buClrTx/>
                <a:buSzPct val="100000"/>
                <a:buFontTx/>
                <a:buChar char="-"/>
                <a:defRPr sz="2200">
                  <a:solidFill>
                    <a:schemeClr val="tx1">
                      <a:lumMod val="75000"/>
                      <a:lumOff val="25000"/>
                    </a:schemeClr>
                  </a:solidFill>
                  <a:latin typeface="Myriad Pro"/>
                  <a:ea typeface="Myriad Pro"/>
                  <a:cs typeface="Myriad Pro"/>
                  <a:sym typeface="Myriad Pro"/>
                </a:defRPr>
              </a:lvl4pPr>
              <a:lvl5pPr marL="1799999" indent="-360000" defTabSz="584200" eaLnBrk="1" hangingPunct="1">
                <a:spcBef>
                  <a:spcPts val="0"/>
                </a:spcBef>
                <a:buClrTx/>
                <a:buSzPct val="100000"/>
                <a:buFontTx/>
                <a:buChar char="-"/>
                <a:defRPr sz="2000">
                  <a:solidFill>
                    <a:schemeClr val="tx1">
                      <a:lumMod val="75000"/>
                      <a:lumOff val="25000"/>
                    </a:schemeClr>
                  </a:solidFill>
                  <a:latin typeface="Myriad Pro"/>
                  <a:ea typeface="Myriad Pro"/>
                  <a:cs typeface="Myriad Pro"/>
                  <a:sym typeface="Myriad Pro"/>
                </a:defRPr>
              </a:lvl5pPr>
              <a:lvl6pPr marL="2339999"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6pPr>
              <a:lvl7pPr marL="2699998"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7pPr>
              <a:lvl8pPr marL="306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8pPr>
              <a:lvl9pPr marL="3420000" indent="-539999" defTabSz="584200" eaLnBrk="1" hangingPunct="1">
                <a:spcBef>
                  <a:spcPts val="600"/>
                </a:spcBef>
                <a:buClr>
                  <a:srgbClr val="C82506"/>
                </a:buClr>
                <a:buSzPct val="100000"/>
                <a:buFont typeface="Myriad Pro"/>
                <a:buChar char="•"/>
                <a:defRPr sz="3600">
                  <a:latin typeface="Myriad Pro"/>
                  <a:ea typeface="Myriad Pro"/>
                  <a:cs typeface="Myriad Pro"/>
                  <a:sym typeface="Myriad Pro"/>
                </a:defRPr>
              </a:lvl9pPr>
            </a:lstStyle>
            <a:p>
              <a:pPr algn="l"/>
              <a:r>
                <a:rPr lang="en-US" sz="2600" dirty="0"/>
                <a:t>Images of very bright stars show a strong self-smearing trail (see image on the right).  Although the DRP can handle smearing trails within the nominal magnitude range, for very bright stars these are too strong and need a “personalized” treatment with a dedicated tool (not provided by the consortium).</a:t>
              </a:r>
            </a:p>
            <a:p>
              <a:pPr marL="0" indent="0">
                <a:buFontTx/>
                <a:buNone/>
              </a:pPr>
              <a:endParaRPr lang="en-CH" sz="2600" dirty="0"/>
            </a:p>
          </p:txBody>
        </p:sp>
      </p:grpSp>
    </p:spTree>
    <p:extLst>
      <p:ext uri="{BB962C8B-B14F-4D97-AF65-F5344CB8AC3E}">
        <p14:creationId xmlns:p14="http://schemas.microsoft.com/office/powerpoint/2010/main" val="2450558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9FCB31E-36D7-BA42-84EB-7332CE64CDD2}"/>
              </a:ext>
            </a:extLst>
          </p:cNvPr>
          <p:cNvSpPr txBox="1">
            <a:spLocks/>
          </p:cNvSpPr>
          <p:nvPr/>
        </p:nvSpPr>
        <p:spPr bwMode="auto">
          <a:xfrm>
            <a:off x="8324405" y="2043637"/>
            <a:ext cx="4114663" cy="164497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03981" indent="-303981">
              <a:buFont typeface="Arial" panose="020B0604020202020204" pitchFamily="34" charset="0"/>
              <a:buChar char="•"/>
            </a:pPr>
            <a:r>
              <a:rPr lang="en-GB" sz="1277" dirty="0"/>
              <a:t>Mean dark current (excluding hot pixels) increased x5 since launch. Still negligible. Anyway accounted for in the background subtraction.</a:t>
            </a:r>
          </a:p>
          <a:p>
            <a:pPr marL="303981" indent="-303981">
              <a:buFont typeface="Arial" panose="020B0604020202020204" pitchFamily="34" charset="0"/>
              <a:buChar char="•"/>
            </a:pPr>
            <a:r>
              <a:rPr lang="en-GB" sz="1277" dirty="0"/>
              <a:t>Bad pixels: no saturated pixel in the CCD, no bad columns or rows.</a:t>
            </a:r>
          </a:p>
        </p:txBody>
      </p:sp>
      <p:sp>
        <p:nvSpPr>
          <p:cNvPr id="2" name="Title 1">
            <a:extLst>
              <a:ext uri="{FF2B5EF4-FFF2-40B4-BE49-F238E27FC236}">
                <a16:creationId xmlns:a16="http://schemas.microsoft.com/office/drawing/2014/main" id="{A3F53FF4-9E15-AB4C-B10A-6657A67C26CA}"/>
              </a:ext>
            </a:extLst>
          </p:cNvPr>
          <p:cNvSpPr>
            <a:spLocks noGrp="1"/>
          </p:cNvSpPr>
          <p:nvPr>
            <p:ph type="title" idx="4294967295"/>
          </p:nvPr>
        </p:nvSpPr>
        <p:spPr>
          <a:xfrm>
            <a:off x="1148205" y="474985"/>
            <a:ext cx="9355663" cy="1083648"/>
          </a:xfrm>
        </p:spPr>
        <p:txBody>
          <a:bodyPr>
            <a:normAutofit fontScale="90000"/>
          </a:bodyPr>
          <a:lstStyle/>
          <a:p>
            <a:r>
              <a:rPr lang="en-GB" dirty="0">
                <a:solidFill>
                  <a:schemeClr val="tx1">
                    <a:lumMod val="75000"/>
                    <a:lumOff val="25000"/>
                  </a:schemeClr>
                </a:solidFill>
              </a:rPr>
              <a:t>Overview of Monitoring and Characterisation Programme</a:t>
            </a:r>
          </a:p>
        </p:txBody>
      </p:sp>
      <p:sp>
        <p:nvSpPr>
          <p:cNvPr id="3" name="Content Placeholder 2">
            <a:extLst>
              <a:ext uri="{FF2B5EF4-FFF2-40B4-BE49-F238E27FC236}">
                <a16:creationId xmlns:a16="http://schemas.microsoft.com/office/drawing/2014/main" id="{45153678-C9D8-1340-BC19-4EC53C2BB512}"/>
              </a:ext>
            </a:extLst>
          </p:cNvPr>
          <p:cNvSpPr>
            <a:spLocks noGrp="1"/>
          </p:cNvSpPr>
          <p:nvPr>
            <p:ph idx="4294967295"/>
          </p:nvPr>
        </p:nvSpPr>
        <p:spPr>
          <a:xfrm rot="17818658">
            <a:off x="5720421" y="3202012"/>
            <a:ext cx="3528051" cy="451275"/>
          </a:xfrm>
          <a:solidFill>
            <a:schemeClr val="accent1"/>
          </a:solidFill>
        </p:spPr>
        <p:txBody>
          <a:bodyPr>
            <a:normAutofit fontScale="55000" lnSpcReduction="20000"/>
          </a:bodyPr>
          <a:lstStyle/>
          <a:p>
            <a:pPr marL="0" indent="0" algn="ctr">
              <a:buNone/>
            </a:pPr>
            <a:r>
              <a:rPr lang="en-GB" dirty="0">
                <a:solidFill>
                  <a:schemeClr val="bg1"/>
                </a:solidFill>
                <a:effectLst>
                  <a:glow rad="63500">
                    <a:schemeClr val="accent1">
                      <a:lumMod val="20000"/>
                      <a:lumOff val="80000"/>
                      <a:alpha val="40000"/>
                    </a:schemeClr>
                  </a:glow>
                </a:effectLst>
              </a:rPr>
              <a:t>Dark Current and Bad Pixels   </a:t>
            </a:r>
          </a:p>
        </p:txBody>
      </p:sp>
      <p:grpSp>
        <p:nvGrpSpPr>
          <p:cNvPr id="26" name="Group 25">
            <a:extLst>
              <a:ext uri="{FF2B5EF4-FFF2-40B4-BE49-F238E27FC236}">
                <a16:creationId xmlns:a16="http://schemas.microsoft.com/office/drawing/2014/main" id="{DAADF938-B6D6-5340-B4D9-0D95FD4DF35C}"/>
              </a:ext>
            </a:extLst>
          </p:cNvPr>
          <p:cNvGrpSpPr/>
          <p:nvPr/>
        </p:nvGrpSpPr>
        <p:grpSpPr>
          <a:xfrm>
            <a:off x="6933645" y="4416074"/>
            <a:ext cx="4894247" cy="799531"/>
            <a:chOff x="6933645" y="4416074"/>
            <a:chExt cx="4894247" cy="799531"/>
          </a:xfrm>
        </p:grpSpPr>
        <p:sp>
          <p:nvSpPr>
            <p:cNvPr id="11" name="Content Placeholder 2">
              <a:extLst>
                <a:ext uri="{FF2B5EF4-FFF2-40B4-BE49-F238E27FC236}">
                  <a16:creationId xmlns:a16="http://schemas.microsoft.com/office/drawing/2014/main" id="{2CFBDA2D-F3C0-7A46-B052-D2D4A7898119}"/>
                </a:ext>
              </a:extLst>
            </p:cNvPr>
            <p:cNvSpPr txBox="1">
              <a:spLocks/>
            </p:cNvSpPr>
            <p:nvPr/>
          </p:nvSpPr>
          <p:spPr bwMode="auto">
            <a:xfrm>
              <a:off x="8648180" y="4416074"/>
              <a:ext cx="3179712" cy="799531"/>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a:t>Regular observations of reference stars to monitor potential instrumental changes in the measured flux. </a:t>
              </a:r>
            </a:p>
          </p:txBody>
        </p:sp>
        <p:sp>
          <p:nvSpPr>
            <p:cNvPr id="4" name="Content Placeholder 2">
              <a:extLst>
                <a:ext uri="{FF2B5EF4-FFF2-40B4-BE49-F238E27FC236}">
                  <a16:creationId xmlns:a16="http://schemas.microsoft.com/office/drawing/2014/main" id="{861BA7B8-4CA0-934D-A840-B03E073BDDAD}"/>
                </a:ext>
              </a:extLst>
            </p:cNvPr>
            <p:cNvSpPr txBox="1">
              <a:spLocks/>
            </p:cNvSpPr>
            <p:nvPr/>
          </p:nvSpPr>
          <p:spPr bwMode="auto">
            <a:xfrm rot="19857805">
              <a:off x="6933645" y="4506171"/>
              <a:ext cx="1843696" cy="444152"/>
            </a:xfrm>
            <a:prstGeom prst="rect">
              <a:avLst/>
            </a:prstGeom>
            <a:solidFill>
              <a:schemeClr val="accent2"/>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sz="1915">
                  <a:solidFill>
                    <a:schemeClr val="bg1"/>
                  </a:solidFill>
                  <a:effectLst>
                    <a:glow rad="63500">
                      <a:schemeClr val="accent2">
                        <a:lumMod val="20000"/>
                        <a:lumOff val="80000"/>
                        <a:alpha val="40000"/>
                      </a:schemeClr>
                    </a:glow>
                  </a:effectLst>
                </a:rPr>
                <a:t>Flux Sensitivity</a:t>
              </a:r>
            </a:p>
          </p:txBody>
        </p:sp>
      </p:grpSp>
      <p:grpSp>
        <p:nvGrpSpPr>
          <p:cNvPr id="29" name="Group 28">
            <a:extLst>
              <a:ext uri="{FF2B5EF4-FFF2-40B4-BE49-F238E27FC236}">
                <a16:creationId xmlns:a16="http://schemas.microsoft.com/office/drawing/2014/main" id="{3D0EB55F-9598-2145-8D69-9C6A8320CD6E}"/>
              </a:ext>
            </a:extLst>
          </p:cNvPr>
          <p:cNvGrpSpPr/>
          <p:nvPr/>
        </p:nvGrpSpPr>
        <p:grpSpPr>
          <a:xfrm>
            <a:off x="277905" y="6659953"/>
            <a:ext cx="6182856" cy="1291323"/>
            <a:chOff x="277905" y="6659953"/>
            <a:chExt cx="6182856" cy="1291323"/>
          </a:xfrm>
        </p:grpSpPr>
        <p:sp>
          <p:nvSpPr>
            <p:cNvPr id="15" name="Content Placeholder 2">
              <a:extLst>
                <a:ext uri="{FF2B5EF4-FFF2-40B4-BE49-F238E27FC236}">
                  <a16:creationId xmlns:a16="http://schemas.microsoft.com/office/drawing/2014/main" id="{F7326530-28D7-414D-85ED-20798BDBDEDC}"/>
                </a:ext>
              </a:extLst>
            </p:cNvPr>
            <p:cNvSpPr txBox="1">
              <a:spLocks/>
            </p:cNvSpPr>
            <p:nvPr/>
          </p:nvSpPr>
          <p:spPr bwMode="auto">
            <a:xfrm>
              <a:off x="277905" y="7447056"/>
              <a:ext cx="3712908" cy="50422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a:t>Objective: characterise the NLC for very low fluxes (&lt; 100 ADU). Still on-going. Challenging.</a:t>
              </a:r>
            </a:p>
          </p:txBody>
        </p:sp>
        <p:sp>
          <p:nvSpPr>
            <p:cNvPr id="8" name="Content Placeholder 2">
              <a:extLst>
                <a:ext uri="{FF2B5EF4-FFF2-40B4-BE49-F238E27FC236}">
                  <a16:creationId xmlns:a16="http://schemas.microsoft.com/office/drawing/2014/main" id="{1668679A-CDEA-AC41-A190-32FFD2D2FB85}"/>
                </a:ext>
              </a:extLst>
            </p:cNvPr>
            <p:cNvSpPr txBox="1">
              <a:spLocks/>
            </p:cNvSpPr>
            <p:nvPr/>
          </p:nvSpPr>
          <p:spPr bwMode="auto">
            <a:xfrm rot="19163155">
              <a:off x="3526674" y="6659953"/>
              <a:ext cx="2934087" cy="426645"/>
            </a:xfrm>
            <a:prstGeom prst="rect">
              <a:avLst/>
            </a:prstGeom>
            <a:solidFill>
              <a:srgbClr val="C00000"/>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sz="1915">
                  <a:solidFill>
                    <a:schemeClr val="bg1"/>
                  </a:solidFill>
                  <a:effectLst>
                    <a:glow rad="63500">
                      <a:schemeClr val="accent2">
                        <a:lumMod val="20000"/>
                        <a:lumOff val="80000"/>
                        <a:alpha val="40000"/>
                      </a:schemeClr>
                    </a:glow>
                  </a:effectLst>
                </a:rPr>
                <a:t>Non-Linearity Correction</a:t>
              </a:r>
            </a:p>
          </p:txBody>
        </p:sp>
      </p:grpSp>
      <p:grpSp>
        <p:nvGrpSpPr>
          <p:cNvPr id="27" name="Group 26">
            <a:extLst>
              <a:ext uri="{FF2B5EF4-FFF2-40B4-BE49-F238E27FC236}">
                <a16:creationId xmlns:a16="http://schemas.microsoft.com/office/drawing/2014/main" id="{A00F0DA6-E644-BF48-838E-A5AEE5CCDF24}"/>
              </a:ext>
            </a:extLst>
          </p:cNvPr>
          <p:cNvGrpSpPr/>
          <p:nvPr/>
        </p:nvGrpSpPr>
        <p:grpSpPr>
          <a:xfrm>
            <a:off x="6996015" y="5678764"/>
            <a:ext cx="5610720" cy="730998"/>
            <a:chOff x="6996015" y="5678764"/>
            <a:chExt cx="5610720" cy="730998"/>
          </a:xfrm>
        </p:grpSpPr>
        <p:sp>
          <p:nvSpPr>
            <p:cNvPr id="5" name="Content Placeholder 2">
              <a:extLst>
                <a:ext uri="{FF2B5EF4-FFF2-40B4-BE49-F238E27FC236}">
                  <a16:creationId xmlns:a16="http://schemas.microsoft.com/office/drawing/2014/main" id="{CCD3063E-1151-6946-9ADE-27123DB9E747}"/>
                </a:ext>
              </a:extLst>
            </p:cNvPr>
            <p:cNvSpPr txBox="1">
              <a:spLocks/>
            </p:cNvSpPr>
            <p:nvPr/>
          </p:nvSpPr>
          <p:spPr bwMode="auto">
            <a:xfrm rot="1178711">
              <a:off x="6996015" y="5678764"/>
              <a:ext cx="702395" cy="444152"/>
            </a:xfrm>
            <a:prstGeom prst="rect">
              <a:avLst/>
            </a:prstGeom>
            <a:solidFill>
              <a:schemeClr val="accent4"/>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915" dirty="0">
                  <a:solidFill>
                    <a:schemeClr val="bg1"/>
                  </a:solidFill>
                  <a:effectLst>
                    <a:glow rad="63500">
                      <a:schemeClr val="accent4">
                        <a:lumMod val="20000"/>
                        <a:lumOff val="80000"/>
                        <a:alpha val="40000"/>
                      </a:schemeClr>
                    </a:glow>
                  </a:effectLst>
                </a:rPr>
                <a:t>PSF</a:t>
              </a:r>
            </a:p>
          </p:txBody>
        </p:sp>
        <p:sp>
          <p:nvSpPr>
            <p:cNvPr id="12" name="Content Placeholder 2">
              <a:extLst>
                <a:ext uri="{FF2B5EF4-FFF2-40B4-BE49-F238E27FC236}">
                  <a16:creationId xmlns:a16="http://schemas.microsoft.com/office/drawing/2014/main" id="{E585B628-C6E2-4A4A-8CEE-A23223A3F6AC}"/>
                </a:ext>
              </a:extLst>
            </p:cNvPr>
            <p:cNvSpPr txBox="1">
              <a:spLocks/>
            </p:cNvSpPr>
            <p:nvPr/>
          </p:nvSpPr>
          <p:spPr bwMode="auto">
            <a:xfrm>
              <a:off x="7618663" y="5894873"/>
              <a:ext cx="4988072" cy="514889"/>
            </a:xfrm>
            <a:prstGeom prst="rect">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a:t>Regular observations of the same star in different locations of the CCD to monitor potential PSF variations.</a:t>
              </a:r>
            </a:p>
          </p:txBody>
        </p:sp>
      </p:grpSp>
      <p:grpSp>
        <p:nvGrpSpPr>
          <p:cNvPr id="28" name="Group 27">
            <a:extLst>
              <a:ext uri="{FF2B5EF4-FFF2-40B4-BE49-F238E27FC236}">
                <a16:creationId xmlns:a16="http://schemas.microsoft.com/office/drawing/2014/main" id="{A65FEBEC-6C2C-8C4F-A2AB-00FFB8658DB5}"/>
              </a:ext>
            </a:extLst>
          </p:cNvPr>
          <p:cNvGrpSpPr/>
          <p:nvPr/>
        </p:nvGrpSpPr>
        <p:grpSpPr>
          <a:xfrm>
            <a:off x="6666393" y="5992779"/>
            <a:ext cx="5719324" cy="2007599"/>
            <a:chOff x="6666393" y="5992779"/>
            <a:chExt cx="5719324" cy="2007599"/>
          </a:xfrm>
        </p:grpSpPr>
        <p:sp>
          <p:nvSpPr>
            <p:cNvPr id="6" name="Content Placeholder 2">
              <a:extLst>
                <a:ext uri="{FF2B5EF4-FFF2-40B4-BE49-F238E27FC236}">
                  <a16:creationId xmlns:a16="http://schemas.microsoft.com/office/drawing/2014/main" id="{9A1DF2F5-4246-B040-9AD9-1BAC2BDCC797}"/>
                </a:ext>
              </a:extLst>
            </p:cNvPr>
            <p:cNvSpPr txBox="1">
              <a:spLocks/>
            </p:cNvSpPr>
            <p:nvPr/>
          </p:nvSpPr>
          <p:spPr bwMode="auto">
            <a:xfrm rot="3945465">
              <a:off x="6193584" y="6465588"/>
              <a:ext cx="1389770" cy="444152"/>
            </a:xfrm>
            <a:prstGeom prst="rect">
              <a:avLst/>
            </a:prstGeom>
            <a:solidFill>
              <a:schemeClr val="accent3"/>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915" dirty="0">
                  <a:solidFill>
                    <a:schemeClr val="bg1"/>
                  </a:solidFill>
                  <a:effectLst>
                    <a:glow rad="63500">
                      <a:schemeClr val="accent3">
                        <a:lumMod val="20000"/>
                        <a:lumOff val="80000"/>
                        <a:alpha val="40000"/>
                      </a:schemeClr>
                    </a:glow>
                  </a:effectLst>
                </a:rPr>
                <a:t>Stray Light</a:t>
              </a:r>
            </a:p>
          </p:txBody>
        </p:sp>
        <p:sp>
          <p:nvSpPr>
            <p:cNvPr id="13" name="Content Placeholder 2">
              <a:extLst>
                <a:ext uri="{FF2B5EF4-FFF2-40B4-BE49-F238E27FC236}">
                  <a16:creationId xmlns:a16="http://schemas.microsoft.com/office/drawing/2014/main" id="{973EEDA8-C4C5-6545-B7F9-F3F6EBDA063B}"/>
                </a:ext>
              </a:extLst>
            </p:cNvPr>
            <p:cNvSpPr txBox="1">
              <a:spLocks/>
            </p:cNvSpPr>
            <p:nvPr/>
          </p:nvSpPr>
          <p:spPr bwMode="auto">
            <a:xfrm>
              <a:off x="7168066" y="7205837"/>
              <a:ext cx="5217651" cy="794541"/>
            </a:xfrm>
            <a:prstGeom prst="rect">
              <a:avLst/>
            </a:prstGeom>
            <a:noFill/>
            <a:ln w="12700">
              <a:solidFill>
                <a:schemeClr val="accent3"/>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a:t>Regular observations of Moon straylight to monitor variations in the instrument rejection of spurious light. Successful for up to 30º off-axis angles. For larger angles, not possible to measure.</a:t>
              </a:r>
            </a:p>
          </p:txBody>
        </p:sp>
      </p:grpSp>
      <p:grpSp>
        <p:nvGrpSpPr>
          <p:cNvPr id="30" name="Group 29">
            <a:extLst>
              <a:ext uri="{FF2B5EF4-FFF2-40B4-BE49-F238E27FC236}">
                <a16:creationId xmlns:a16="http://schemas.microsoft.com/office/drawing/2014/main" id="{27EFA3A9-68F6-2546-B9F2-BBC3F7A3A87E}"/>
              </a:ext>
            </a:extLst>
          </p:cNvPr>
          <p:cNvGrpSpPr/>
          <p:nvPr/>
        </p:nvGrpSpPr>
        <p:grpSpPr>
          <a:xfrm>
            <a:off x="421483" y="4086649"/>
            <a:ext cx="5582128" cy="3119188"/>
            <a:chOff x="421483" y="4086649"/>
            <a:chExt cx="5582128" cy="3119188"/>
          </a:xfrm>
        </p:grpSpPr>
        <p:sp>
          <p:nvSpPr>
            <p:cNvPr id="7" name="Content Placeholder 2">
              <a:extLst>
                <a:ext uri="{FF2B5EF4-FFF2-40B4-BE49-F238E27FC236}">
                  <a16:creationId xmlns:a16="http://schemas.microsoft.com/office/drawing/2014/main" id="{B7E55398-8A66-3344-AD90-C9A79B39F6E8}"/>
                </a:ext>
              </a:extLst>
            </p:cNvPr>
            <p:cNvSpPr txBox="1">
              <a:spLocks/>
            </p:cNvSpPr>
            <p:nvPr/>
          </p:nvSpPr>
          <p:spPr bwMode="auto">
            <a:xfrm rot="841823">
              <a:off x="2837042" y="4941112"/>
              <a:ext cx="3166569" cy="444152"/>
            </a:xfrm>
            <a:prstGeom prst="rect">
              <a:avLst/>
            </a:prstGeom>
            <a:solidFill>
              <a:srgbClr val="404040"/>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sz="1915" dirty="0">
                  <a:solidFill>
                    <a:schemeClr val="bg1"/>
                  </a:solidFill>
                  <a:effectLst>
                    <a:glow rad="63500">
                      <a:schemeClr val="tx1">
                        <a:lumMod val="50000"/>
                        <a:lumOff val="50000"/>
                        <a:alpha val="40000"/>
                      </a:schemeClr>
                    </a:glow>
                  </a:effectLst>
                </a:rPr>
                <a:t>Charge Transfer Efficiency</a:t>
              </a:r>
            </a:p>
          </p:txBody>
        </p:sp>
        <p:sp>
          <p:nvSpPr>
            <p:cNvPr id="14" name="Content Placeholder 2">
              <a:extLst>
                <a:ext uri="{FF2B5EF4-FFF2-40B4-BE49-F238E27FC236}">
                  <a16:creationId xmlns:a16="http://schemas.microsoft.com/office/drawing/2014/main" id="{9BD2EF1D-0F07-804D-B19A-ECBFC0D6E711}"/>
                </a:ext>
              </a:extLst>
            </p:cNvPr>
            <p:cNvSpPr txBox="1">
              <a:spLocks/>
            </p:cNvSpPr>
            <p:nvPr/>
          </p:nvSpPr>
          <p:spPr bwMode="auto">
            <a:xfrm>
              <a:off x="421483" y="4086649"/>
              <a:ext cx="2454062" cy="3119188"/>
            </a:xfrm>
            <a:prstGeom prst="rect">
              <a:avLst/>
            </a:prstGeom>
            <a:noFill/>
            <a:ln w="12700">
              <a:solidFill>
                <a:srgbClr val="40404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dirty="0"/>
                <a:t>Degradation in the Charge Transfer Efficiency (CTE) of the CCD is monitored using nominal science observations. The analysis so far indicates that, although measurable, the degradation is weaker than expected. Low impact in the photometric performance reported so far. If CTE starts to affect the precision, it can be accounted for in the analysis of the images.</a:t>
              </a:r>
            </a:p>
          </p:txBody>
        </p:sp>
      </p:grpSp>
      <p:grpSp>
        <p:nvGrpSpPr>
          <p:cNvPr id="31" name="Group 30">
            <a:extLst>
              <a:ext uri="{FF2B5EF4-FFF2-40B4-BE49-F238E27FC236}">
                <a16:creationId xmlns:a16="http://schemas.microsoft.com/office/drawing/2014/main" id="{46FD4E4F-79EA-8647-ADD7-EF4F449EE60C}"/>
              </a:ext>
            </a:extLst>
          </p:cNvPr>
          <p:cNvGrpSpPr/>
          <p:nvPr/>
        </p:nvGrpSpPr>
        <p:grpSpPr>
          <a:xfrm>
            <a:off x="1774989" y="2951665"/>
            <a:ext cx="4431648" cy="2214124"/>
            <a:chOff x="1774989" y="2951665"/>
            <a:chExt cx="4431648" cy="2214124"/>
          </a:xfrm>
        </p:grpSpPr>
        <p:sp>
          <p:nvSpPr>
            <p:cNvPr id="9" name="Content Placeholder 2">
              <a:extLst>
                <a:ext uri="{FF2B5EF4-FFF2-40B4-BE49-F238E27FC236}">
                  <a16:creationId xmlns:a16="http://schemas.microsoft.com/office/drawing/2014/main" id="{965B5CC4-63C0-8A4C-806B-63F6775CA8E5}"/>
                </a:ext>
              </a:extLst>
            </p:cNvPr>
            <p:cNvSpPr txBox="1">
              <a:spLocks/>
            </p:cNvSpPr>
            <p:nvPr/>
          </p:nvSpPr>
          <p:spPr bwMode="auto">
            <a:xfrm rot="13956114">
              <a:off x="4871763" y="4184310"/>
              <a:ext cx="1518460" cy="444497"/>
            </a:xfrm>
            <a:prstGeom prst="rect">
              <a:avLst/>
            </a:prstGeom>
            <a:solidFill>
              <a:srgbClr val="7030A0"/>
            </a:solidFill>
            <a:ln>
              <a:noFill/>
            </a:ln>
            <a:extLs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915" dirty="0">
                  <a:solidFill>
                    <a:schemeClr val="bg1"/>
                  </a:solidFill>
                  <a:effectLst>
                    <a:glow rad="63500">
                      <a:srgbClr val="A063E3"/>
                    </a:glow>
                  </a:effectLst>
                </a:rPr>
                <a:t>Flux Ramp</a:t>
              </a:r>
            </a:p>
          </p:txBody>
        </p:sp>
        <p:sp>
          <p:nvSpPr>
            <p:cNvPr id="16" name="Content Placeholder 2">
              <a:extLst>
                <a:ext uri="{FF2B5EF4-FFF2-40B4-BE49-F238E27FC236}">
                  <a16:creationId xmlns:a16="http://schemas.microsoft.com/office/drawing/2014/main" id="{C876D8CC-4F72-A34E-BEA8-7835293AC346}"/>
                </a:ext>
              </a:extLst>
            </p:cNvPr>
            <p:cNvSpPr txBox="1">
              <a:spLocks/>
            </p:cNvSpPr>
            <p:nvPr/>
          </p:nvSpPr>
          <p:spPr bwMode="auto">
            <a:xfrm>
              <a:off x="1774989" y="2951665"/>
              <a:ext cx="4431648" cy="796263"/>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7270" tIns="48635" rIns="97270" bIns="4863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77"/>
                <a:t>Monitor the potential change in time of the ramp decorrelation parameters. Based on statistical analysis of the nominal science visits. Still in a very preliminary stage. </a:t>
              </a:r>
            </a:p>
          </p:txBody>
        </p:sp>
      </p:grpSp>
      <p:sp>
        <p:nvSpPr>
          <p:cNvPr id="17" name="Oval 16">
            <a:extLst>
              <a:ext uri="{FF2B5EF4-FFF2-40B4-BE49-F238E27FC236}">
                <a16:creationId xmlns:a16="http://schemas.microsoft.com/office/drawing/2014/main" id="{112B0603-9E06-2847-A87C-5B7132811735}"/>
              </a:ext>
            </a:extLst>
          </p:cNvPr>
          <p:cNvSpPr>
            <a:spLocks noChangeAspect="1"/>
          </p:cNvSpPr>
          <p:nvPr/>
        </p:nvSpPr>
        <p:spPr>
          <a:xfrm>
            <a:off x="5826037" y="4798703"/>
            <a:ext cx="1342029" cy="13420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effectLst>
                  <a:glow rad="228600">
                    <a:schemeClr val="accent6">
                      <a:lumMod val="20000"/>
                      <a:lumOff val="80000"/>
                      <a:alpha val="40000"/>
                    </a:schemeClr>
                  </a:glow>
                </a:effectLst>
              </a:rPr>
              <a:t>M&amp;Cs</a:t>
            </a:r>
          </a:p>
        </p:txBody>
      </p:sp>
    </p:spTree>
    <p:extLst>
      <p:ext uri="{BB962C8B-B14F-4D97-AF65-F5344CB8AC3E}">
        <p14:creationId xmlns:p14="http://schemas.microsoft.com/office/powerpoint/2010/main" val="147377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B10D-26EA-6249-82BC-C37DD44EDAFE}"/>
              </a:ext>
            </a:extLst>
          </p:cNvPr>
          <p:cNvSpPr>
            <a:spLocks noGrp="1"/>
          </p:cNvSpPr>
          <p:nvPr>
            <p:ph type="title" idx="4294967295"/>
          </p:nvPr>
        </p:nvSpPr>
        <p:spPr>
          <a:xfrm>
            <a:off x="1270000" y="582730"/>
            <a:ext cx="10464800" cy="1005586"/>
          </a:xfrm>
        </p:spPr>
        <p:txBody>
          <a:bodyPr/>
          <a:lstStyle/>
          <a:p>
            <a:r>
              <a:rPr lang="en-GB" dirty="0">
                <a:solidFill>
                  <a:schemeClr val="tx1">
                    <a:lumMod val="75000"/>
                    <a:lumOff val="25000"/>
                  </a:schemeClr>
                </a:solidFill>
                <a:latin typeface="Myriad Pro"/>
              </a:rPr>
              <a:t>Summary</a:t>
            </a:r>
          </a:p>
        </p:txBody>
      </p:sp>
      <p:sp>
        <p:nvSpPr>
          <p:cNvPr id="3" name="Text Placeholder 2">
            <a:extLst>
              <a:ext uri="{FF2B5EF4-FFF2-40B4-BE49-F238E27FC236}">
                <a16:creationId xmlns:a16="http://schemas.microsoft.com/office/drawing/2014/main" id="{6153217C-582D-DA4B-B815-AD29E81C44BA}"/>
              </a:ext>
            </a:extLst>
          </p:cNvPr>
          <p:cNvSpPr>
            <a:spLocks noGrp="1"/>
          </p:cNvSpPr>
          <p:nvPr>
            <p:ph type="body" idx="4294967295"/>
          </p:nvPr>
        </p:nvSpPr>
        <p:spPr>
          <a:xfrm>
            <a:off x="965199" y="2028162"/>
            <a:ext cx="11279353" cy="6737466"/>
          </a:xfrm>
        </p:spPr>
        <p:txBody>
          <a:bodyPr/>
          <a:lstStyle/>
          <a:p>
            <a:r>
              <a:rPr lang="en-GB" dirty="0">
                <a:solidFill>
                  <a:schemeClr val="tx1">
                    <a:lumMod val="75000"/>
                    <a:lumOff val="25000"/>
                  </a:schemeClr>
                </a:solidFill>
              </a:rPr>
              <a:t>CHEOPS photometric precision is excellent, in particular for bright stars (</a:t>
            </a:r>
            <a:r>
              <a:rPr lang="en-GB" dirty="0" err="1">
                <a:solidFill>
                  <a:schemeClr val="tx1">
                    <a:lumMod val="75000"/>
                    <a:lumOff val="25000"/>
                  </a:schemeClr>
                </a:solidFill>
              </a:rPr>
              <a:t>G</a:t>
            </a:r>
            <a:r>
              <a:rPr lang="en-GB" baseline="-25000" dirty="0" err="1">
                <a:solidFill>
                  <a:schemeClr val="tx1">
                    <a:lumMod val="75000"/>
                    <a:lumOff val="25000"/>
                  </a:schemeClr>
                </a:solidFill>
              </a:rPr>
              <a:t>mag</a:t>
            </a:r>
            <a:r>
              <a:rPr lang="en-GB" dirty="0">
                <a:solidFill>
                  <a:schemeClr val="tx1">
                    <a:lumMod val="75000"/>
                    <a:lumOff val="25000"/>
                  </a:schemeClr>
                </a:solidFill>
              </a:rPr>
              <a:t>&lt;10)</a:t>
            </a:r>
          </a:p>
          <a:p>
            <a:r>
              <a:rPr lang="en-GB" dirty="0">
                <a:solidFill>
                  <a:schemeClr val="tx1">
                    <a:lumMod val="75000"/>
                    <a:lumOff val="25000"/>
                  </a:schemeClr>
                </a:solidFill>
              </a:rPr>
              <a:t>The number of hot pixels in the CCD linearly increases with time. This could eventually lead to a degradation in photometric precision for faint stars (</a:t>
            </a:r>
            <a:r>
              <a:rPr lang="en-GB" dirty="0" err="1">
                <a:solidFill>
                  <a:schemeClr val="tx1">
                    <a:lumMod val="75000"/>
                    <a:lumOff val="25000"/>
                  </a:schemeClr>
                </a:solidFill>
              </a:rPr>
              <a:t>G</a:t>
            </a:r>
            <a:r>
              <a:rPr lang="en-GB" baseline="-25000" dirty="0" err="1">
                <a:solidFill>
                  <a:schemeClr val="tx1">
                    <a:lumMod val="75000"/>
                    <a:lumOff val="25000"/>
                  </a:schemeClr>
                </a:solidFill>
              </a:rPr>
              <a:t>mag</a:t>
            </a:r>
            <a:r>
              <a:rPr lang="en-GB" dirty="0">
                <a:solidFill>
                  <a:schemeClr val="tx1">
                    <a:lumMod val="75000"/>
                    <a:lumOff val="25000"/>
                  </a:schemeClr>
                </a:solidFill>
              </a:rPr>
              <a:t>&gt;11) but not seen yet!</a:t>
            </a:r>
          </a:p>
          <a:p>
            <a:r>
              <a:rPr lang="en-GB" dirty="0">
                <a:solidFill>
                  <a:schemeClr val="tx1">
                    <a:lumMod val="75000"/>
                    <a:lumOff val="25000"/>
                  </a:schemeClr>
                </a:solidFill>
              </a:rPr>
              <a:t>Instrument systematics are few and well characterised. Detrending is possible in most cases.</a:t>
            </a:r>
          </a:p>
          <a:p>
            <a:r>
              <a:rPr lang="en-GB" dirty="0">
                <a:solidFill>
                  <a:schemeClr val="tx1">
                    <a:lumMod val="75000"/>
                    <a:lumOff val="25000"/>
                  </a:schemeClr>
                </a:solidFill>
              </a:rPr>
              <a:t>The M&amp;C Programme runs smoothly and allows for early diagnosis of the instrument state</a:t>
            </a:r>
          </a:p>
          <a:p>
            <a:endParaRPr lang="en-GB"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A718D46A-59C6-BB4A-9BAE-565AD0D8AC42}"/>
              </a:ext>
            </a:extLst>
          </p:cNvPr>
          <p:cNvSpPr>
            <a:spLocks noGrp="1"/>
          </p:cNvSpPr>
          <p:nvPr>
            <p:ph type="sldNum" sz="quarter" idx="2"/>
          </p:nvPr>
        </p:nvSpPr>
        <p:spPr/>
        <p:txBody>
          <a:bodyPr/>
          <a:lstStyle/>
          <a:p>
            <a:fld id="{86CB4B4D-7CA3-9044-876B-883B54F8677D}" type="slidenum">
              <a:rPr lang="en-CH" smtClean="0"/>
              <a:pPr/>
              <a:t>24</a:t>
            </a:fld>
            <a:endParaRPr lang="en-CH"/>
          </a:p>
        </p:txBody>
      </p:sp>
    </p:spTree>
    <p:extLst>
      <p:ext uri="{BB962C8B-B14F-4D97-AF65-F5344CB8AC3E}">
        <p14:creationId xmlns:p14="http://schemas.microsoft.com/office/powerpoint/2010/main" val="7137977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D57B6-C67F-2949-9FD8-78939F268390}"/>
              </a:ext>
            </a:extLst>
          </p:cNvPr>
          <p:cNvSpPr>
            <a:spLocks noGrp="1"/>
          </p:cNvSpPr>
          <p:nvPr>
            <p:ph type="sldNum" sz="quarter" idx="2"/>
          </p:nvPr>
        </p:nvSpPr>
        <p:spPr/>
        <p:txBody>
          <a:bodyPr/>
          <a:lstStyle/>
          <a:p>
            <a:fld id="{86CB4B4D-7CA3-9044-876B-883B54F8677D}" type="slidenum">
              <a:rPr lang="en-CH" smtClean="0"/>
              <a:pPr/>
              <a:t>3</a:t>
            </a:fld>
            <a:endParaRPr lang="en-CH"/>
          </a:p>
        </p:txBody>
      </p:sp>
      <p:sp>
        <p:nvSpPr>
          <p:cNvPr id="4" name="Title 3">
            <a:extLst>
              <a:ext uri="{FF2B5EF4-FFF2-40B4-BE49-F238E27FC236}">
                <a16:creationId xmlns:a16="http://schemas.microsoft.com/office/drawing/2014/main" id="{486F2D17-267F-0A4E-9CB7-86A7522316A8}"/>
              </a:ext>
            </a:extLst>
          </p:cNvPr>
          <p:cNvSpPr>
            <a:spLocks noGrp="1"/>
          </p:cNvSpPr>
          <p:nvPr>
            <p:ph type="title"/>
          </p:nvPr>
        </p:nvSpPr>
        <p:spPr/>
        <p:txBody>
          <a:bodyPr/>
          <a:lstStyle/>
          <a:p>
            <a:r>
              <a:rPr lang="en-GB" dirty="0"/>
              <a:t>CCD</a:t>
            </a:r>
          </a:p>
        </p:txBody>
      </p:sp>
      <p:pic>
        <p:nvPicPr>
          <p:cNvPr id="6" name="Picture 5">
            <a:extLst>
              <a:ext uri="{FF2B5EF4-FFF2-40B4-BE49-F238E27FC236}">
                <a16:creationId xmlns:a16="http://schemas.microsoft.com/office/drawing/2014/main" id="{539045E7-19BF-2641-A200-7E8D06ECE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256" y="1975189"/>
            <a:ext cx="5616955" cy="7252893"/>
          </a:xfrm>
          <a:prstGeom prst="rect">
            <a:avLst/>
          </a:prstGeom>
        </p:spPr>
      </p:pic>
      <p:pic>
        <p:nvPicPr>
          <p:cNvPr id="7" name="Capture d’écran 2013-11-05 à 08.51.10.png" descr="Capture d’écran 2013-11-05 à 08.51.10.png">
            <a:extLst>
              <a:ext uri="{FF2B5EF4-FFF2-40B4-BE49-F238E27FC236}">
                <a16:creationId xmlns:a16="http://schemas.microsoft.com/office/drawing/2014/main" id="{A4C0A8AA-254A-FC40-BBB8-275FD238C845}"/>
              </a:ext>
            </a:extLst>
          </p:cNvPr>
          <p:cNvPicPr>
            <a:picLocks noChangeAspect="1"/>
          </p:cNvPicPr>
          <p:nvPr/>
        </p:nvPicPr>
        <p:blipFill>
          <a:blip r:embed="rId3"/>
          <a:stretch>
            <a:fillRect/>
          </a:stretch>
        </p:blipFill>
        <p:spPr>
          <a:xfrm>
            <a:off x="438589" y="1975189"/>
            <a:ext cx="6297640" cy="5286703"/>
          </a:xfrm>
          <a:prstGeom prst="rect">
            <a:avLst/>
          </a:prstGeom>
          <a:ln w="12700">
            <a:miter lim="400000"/>
          </a:ln>
        </p:spPr>
      </p:pic>
      <p:sp>
        <p:nvSpPr>
          <p:cNvPr id="8" name="TextBox 7">
            <a:extLst>
              <a:ext uri="{FF2B5EF4-FFF2-40B4-BE49-F238E27FC236}">
                <a16:creationId xmlns:a16="http://schemas.microsoft.com/office/drawing/2014/main" id="{2EC177CA-FC34-6446-A98F-86E59CE44CF7}"/>
              </a:ext>
            </a:extLst>
          </p:cNvPr>
          <p:cNvSpPr txBox="1"/>
          <p:nvPr/>
        </p:nvSpPr>
        <p:spPr>
          <a:xfrm>
            <a:off x="2393694" y="6851523"/>
            <a:ext cx="4342535"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2000" b="0" i="0" u="none" strike="noStrike" cap="none" spc="0" normalizeH="0" dirty="0">
                <a:ln>
                  <a:noFill/>
                </a:ln>
                <a:solidFill>
                  <a:srgbClr val="000000"/>
                </a:solidFill>
                <a:effectLst/>
                <a:uFillTx/>
                <a:latin typeface="Myriad Pro"/>
                <a:ea typeface="+mn-ea"/>
                <a:cs typeface="+mn-cs"/>
                <a:sym typeface="Gill Sans"/>
              </a:rPr>
              <a:t>E2V, CCD47-20 BACK THINNED AIMO</a:t>
            </a:r>
          </a:p>
        </p:txBody>
      </p:sp>
      <p:cxnSp>
        <p:nvCxnSpPr>
          <p:cNvPr id="10" name="Straight Arrow Connector 9">
            <a:extLst>
              <a:ext uri="{FF2B5EF4-FFF2-40B4-BE49-F238E27FC236}">
                <a16:creationId xmlns:a16="http://schemas.microsoft.com/office/drawing/2014/main" id="{C18D981C-A337-4444-8242-D7C0F6E890DE}"/>
              </a:ext>
            </a:extLst>
          </p:cNvPr>
          <p:cNvCxnSpPr>
            <a:cxnSpLocks/>
          </p:cNvCxnSpPr>
          <p:nvPr/>
        </p:nvCxnSpPr>
        <p:spPr>
          <a:xfrm flipV="1">
            <a:off x="3226682" y="3184634"/>
            <a:ext cx="1145621" cy="746236"/>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EF6261B5-3897-6C42-B64F-2E0FCF3EBE44}"/>
              </a:ext>
            </a:extLst>
          </p:cNvPr>
          <p:cNvCxnSpPr>
            <a:cxnSpLocks/>
          </p:cNvCxnSpPr>
          <p:nvPr/>
        </p:nvCxnSpPr>
        <p:spPr>
          <a:xfrm>
            <a:off x="3226682" y="3930870"/>
            <a:ext cx="938238" cy="945930"/>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DCD73D2C-799E-7C40-88F2-E7EE39F404C9}"/>
              </a:ext>
            </a:extLst>
          </p:cNvPr>
          <p:cNvSpPr txBox="1"/>
          <p:nvPr/>
        </p:nvSpPr>
        <p:spPr>
          <a:xfrm rot="19362467">
            <a:off x="3583042" y="3490594"/>
            <a:ext cx="761426"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00000"/>
                </a:solidFill>
                <a:effectLst/>
                <a:uFillTx/>
                <a:latin typeface="+mn-lt"/>
                <a:ea typeface="+mn-ea"/>
                <a:cs typeface="+mn-cs"/>
                <a:sym typeface="Gill Sans"/>
              </a:rPr>
              <a:t>1024 px</a:t>
            </a:r>
          </a:p>
        </p:txBody>
      </p:sp>
      <p:sp>
        <p:nvSpPr>
          <p:cNvPr id="18" name="TextBox 17">
            <a:extLst>
              <a:ext uri="{FF2B5EF4-FFF2-40B4-BE49-F238E27FC236}">
                <a16:creationId xmlns:a16="http://schemas.microsoft.com/office/drawing/2014/main" id="{5AA4548E-2625-C441-9DA7-95E81BD27CA1}"/>
              </a:ext>
            </a:extLst>
          </p:cNvPr>
          <p:cNvSpPr txBox="1"/>
          <p:nvPr/>
        </p:nvSpPr>
        <p:spPr>
          <a:xfrm rot="2746541">
            <a:off x="3476663" y="4229427"/>
            <a:ext cx="877781"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00000"/>
                </a:solidFill>
                <a:effectLst/>
                <a:uFillTx/>
                <a:latin typeface="+mn-lt"/>
                <a:ea typeface="+mn-ea"/>
                <a:cs typeface="+mn-cs"/>
                <a:sym typeface="Gill Sans"/>
              </a:rPr>
              <a:t>1024 px</a:t>
            </a:r>
          </a:p>
        </p:txBody>
      </p:sp>
      <p:sp>
        <p:nvSpPr>
          <p:cNvPr id="19" name="TextBox 18">
            <a:extLst>
              <a:ext uri="{FF2B5EF4-FFF2-40B4-BE49-F238E27FC236}">
                <a16:creationId xmlns:a16="http://schemas.microsoft.com/office/drawing/2014/main" id="{2B49796B-3CD8-6345-8FEC-FE873AB00209}"/>
              </a:ext>
            </a:extLst>
          </p:cNvPr>
          <p:cNvSpPr txBox="1"/>
          <p:nvPr/>
        </p:nvSpPr>
        <p:spPr>
          <a:xfrm rot="3082457">
            <a:off x="3965945" y="3730289"/>
            <a:ext cx="83837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accent4">
                    <a:lumMod val="20000"/>
                    <a:lumOff val="80000"/>
                  </a:schemeClr>
                </a:solidFill>
                <a:effectLst/>
                <a:uFillTx/>
                <a:latin typeface="+mn-lt"/>
                <a:ea typeface="+mn-ea"/>
                <a:cs typeface="+mn-cs"/>
                <a:sym typeface="Gill Sans"/>
              </a:rPr>
              <a:t>FoV=</a:t>
            </a:r>
          </a:p>
          <a:p>
            <a:pPr marL="0" marR="0" indent="0" algn="ctr" defTabSz="584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accent4">
                    <a:lumMod val="20000"/>
                    <a:lumOff val="80000"/>
                  </a:schemeClr>
                </a:solidFill>
                <a:effectLst/>
                <a:uFillTx/>
                <a:latin typeface="+mn-lt"/>
                <a:ea typeface="+mn-ea"/>
                <a:cs typeface="+mn-cs"/>
                <a:sym typeface="Gill Sans"/>
              </a:rPr>
              <a:t> 17’x17’</a:t>
            </a:r>
          </a:p>
        </p:txBody>
      </p:sp>
      <p:sp>
        <p:nvSpPr>
          <p:cNvPr id="20" name="TextBox 19">
            <a:extLst>
              <a:ext uri="{FF2B5EF4-FFF2-40B4-BE49-F238E27FC236}">
                <a16:creationId xmlns:a16="http://schemas.microsoft.com/office/drawing/2014/main" id="{70F1AE52-E2B6-6348-A194-C9CC79DEB931}"/>
              </a:ext>
            </a:extLst>
          </p:cNvPr>
          <p:cNvSpPr txBox="1"/>
          <p:nvPr/>
        </p:nvSpPr>
        <p:spPr>
          <a:xfrm>
            <a:off x="396482" y="7480803"/>
            <a:ext cx="347050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kumimoji="0" lang="en-GB" sz="2400" b="0" i="0" u="none" strike="noStrike" cap="none" spc="0" normalizeH="0" baseline="0" dirty="0">
                <a:ln>
                  <a:noFill/>
                </a:ln>
                <a:solidFill>
                  <a:srgbClr val="000000"/>
                </a:solidFill>
                <a:effectLst/>
                <a:uFillTx/>
                <a:latin typeface="+mn-lt"/>
                <a:ea typeface="+mn-ea"/>
                <a:cs typeface="+mn-cs"/>
                <a:sym typeface="Gill Sans"/>
              </a:rPr>
              <a:t>Plate scale</a:t>
            </a:r>
            <a:r>
              <a:rPr lang="en-GB" sz="2400" dirty="0">
                <a:solidFill>
                  <a:srgbClr val="000000"/>
                </a:solidFill>
              </a:rPr>
              <a:t>: 1 px = 1 arcsec</a:t>
            </a:r>
            <a:endParaRPr kumimoji="0" lang="en-GB" sz="2400" b="0" i="0" u="none" strike="noStrike" cap="none" spc="0" normalizeH="0" baseline="0" dirty="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724898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6AE9-DD84-0C41-83A4-4103EE066A79}"/>
              </a:ext>
            </a:extLst>
          </p:cNvPr>
          <p:cNvSpPr>
            <a:spLocks noGrp="1"/>
          </p:cNvSpPr>
          <p:nvPr>
            <p:ph type="title" idx="4294967295"/>
          </p:nvPr>
        </p:nvSpPr>
        <p:spPr>
          <a:xfrm>
            <a:off x="1270000" y="582730"/>
            <a:ext cx="10464800" cy="1005586"/>
          </a:xfrm>
        </p:spPr>
        <p:txBody>
          <a:bodyPr/>
          <a:lstStyle/>
          <a:p>
            <a:r>
              <a:rPr lang="en-CH" dirty="0">
                <a:solidFill>
                  <a:schemeClr val="tx1">
                    <a:lumMod val="75000"/>
                    <a:lumOff val="25000"/>
                  </a:schemeClr>
                </a:solidFill>
              </a:rPr>
              <a:t>Point Spread Function</a:t>
            </a:r>
          </a:p>
        </p:txBody>
      </p:sp>
      <p:sp>
        <p:nvSpPr>
          <p:cNvPr id="3" name="Text Placeholder 2">
            <a:extLst>
              <a:ext uri="{FF2B5EF4-FFF2-40B4-BE49-F238E27FC236}">
                <a16:creationId xmlns:a16="http://schemas.microsoft.com/office/drawing/2014/main" id="{9584B5D1-D592-FB43-BEE2-C55D9B4CBA5D}"/>
              </a:ext>
            </a:extLst>
          </p:cNvPr>
          <p:cNvSpPr>
            <a:spLocks noGrp="1"/>
          </p:cNvSpPr>
          <p:nvPr>
            <p:ph type="body" idx="4294967295"/>
          </p:nvPr>
        </p:nvSpPr>
        <p:spPr>
          <a:xfrm>
            <a:off x="303645" y="2762488"/>
            <a:ext cx="5899728" cy="4781312"/>
          </a:xfrm>
        </p:spPr>
        <p:txBody>
          <a:bodyPr>
            <a:normAutofit fontScale="92500" lnSpcReduction="10000"/>
          </a:bodyPr>
          <a:lstStyle/>
          <a:p>
            <a:r>
              <a:rPr lang="en-CH" sz="2600" dirty="0">
                <a:solidFill>
                  <a:schemeClr val="tx1">
                    <a:lumMod val="75000"/>
                    <a:lumOff val="25000"/>
                  </a:schemeClr>
                </a:solidFill>
              </a:rPr>
              <a:t>Defocus PSF</a:t>
            </a:r>
          </a:p>
          <a:p>
            <a:r>
              <a:rPr lang="en-CH" sz="2600" dirty="0">
                <a:solidFill>
                  <a:schemeClr val="tx1">
                    <a:lumMod val="75000"/>
                    <a:lumOff val="25000"/>
                  </a:schemeClr>
                </a:solidFill>
              </a:rPr>
              <a:t>The radius of the PSF is ~16.5 px</a:t>
            </a:r>
          </a:p>
          <a:p>
            <a:r>
              <a:rPr lang="en-US" sz="2600" dirty="0">
                <a:solidFill>
                  <a:schemeClr val="tx1">
                    <a:lumMod val="75000"/>
                    <a:lumOff val="25000"/>
                  </a:schemeClr>
                </a:solidFill>
              </a:rPr>
              <a:t>Pros:</a:t>
            </a:r>
          </a:p>
          <a:p>
            <a:pPr lvl="1"/>
            <a:r>
              <a:rPr lang="en-US" sz="2600" dirty="0">
                <a:solidFill>
                  <a:schemeClr val="tx1">
                    <a:lumMod val="75000"/>
                    <a:lumOff val="25000"/>
                  </a:schemeClr>
                </a:solidFill>
              </a:rPr>
              <a:t>each pixel is less susceptible to flux variations, </a:t>
            </a:r>
          </a:p>
          <a:p>
            <a:pPr lvl="1"/>
            <a:r>
              <a:rPr lang="en-US" sz="2600" dirty="0">
                <a:solidFill>
                  <a:schemeClr val="tx1">
                    <a:lumMod val="75000"/>
                    <a:lumOff val="25000"/>
                  </a:schemeClr>
                </a:solidFill>
              </a:rPr>
              <a:t>bright stars are less likely to saturate</a:t>
            </a:r>
          </a:p>
          <a:p>
            <a:r>
              <a:rPr lang="en-US" sz="2600" dirty="0">
                <a:solidFill>
                  <a:schemeClr val="tx1">
                    <a:lumMod val="75000"/>
                    <a:lumOff val="25000"/>
                  </a:schemeClr>
                </a:solidFill>
              </a:rPr>
              <a:t>Cons:</a:t>
            </a:r>
          </a:p>
          <a:p>
            <a:pPr lvl="1"/>
            <a:r>
              <a:rPr lang="en-US" sz="2600" dirty="0">
                <a:solidFill>
                  <a:schemeClr val="tx1">
                    <a:lumMod val="75000"/>
                    <a:lumOff val="25000"/>
                  </a:schemeClr>
                </a:solidFill>
              </a:rPr>
              <a:t>faint stars: the PSF large surface makes it more sensitive to the presence of hot/warm pixels and cosmic ray hits. </a:t>
            </a:r>
            <a:endParaRPr lang="en-CH" sz="26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D4A1DFDE-5D7C-114F-A421-99FC75895F75}"/>
              </a:ext>
            </a:extLst>
          </p:cNvPr>
          <p:cNvSpPr>
            <a:spLocks noGrp="1"/>
          </p:cNvSpPr>
          <p:nvPr>
            <p:ph type="sldNum" sz="quarter" idx="2"/>
          </p:nvPr>
        </p:nvSpPr>
        <p:spPr/>
        <p:txBody>
          <a:bodyPr/>
          <a:lstStyle/>
          <a:p>
            <a:fld id="{86CB4B4D-7CA3-9044-876B-883B54F8677D}" type="slidenum">
              <a:rPr lang="en-CH" smtClean="0"/>
              <a:pPr/>
              <a:t>4</a:t>
            </a:fld>
            <a:endParaRPr lang="en-CH"/>
          </a:p>
        </p:txBody>
      </p:sp>
      <p:pic>
        <p:nvPicPr>
          <p:cNvPr id="6" name="Picture 5" descr="A screen shot of a computer&#10;&#10;Description automatically generated">
            <a:extLst>
              <a:ext uri="{FF2B5EF4-FFF2-40B4-BE49-F238E27FC236}">
                <a16:creationId xmlns:a16="http://schemas.microsoft.com/office/drawing/2014/main" id="{D157B2E9-5D13-C94F-AB2C-377499754C47}"/>
              </a:ext>
            </a:extLst>
          </p:cNvPr>
          <p:cNvPicPr>
            <a:picLocks noChangeAspect="1"/>
          </p:cNvPicPr>
          <p:nvPr/>
        </p:nvPicPr>
        <p:blipFill rotWithShape="1">
          <a:blip r:embed="rId3">
            <a:extLst>
              <a:ext uri="{28A0092B-C50C-407E-A947-70E740481C1C}">
                <a14:useLocalDpi xmlns:a14="http://schemas.microsoft.com/office/drawing/2010/main" val="0"/>
              </a:ext>
            </a:extLst>
          </a:blip>
          <a:srcRect l="5197" t="9245" r="11896" b="3147"/>
          <a:stretch/>
        </p:blipFill>
        <p:spPr>
          <a:xfrm>
            <a:off x="6502400" y="2561971"/>
            <a:ext cx="6473536" cy="5472511"/>
          </a:xfrm>
          <a:prstGeom prst="rect">
            <a:avLst/>
          </a:prstGeom>
        </p:spPr>
      </p:pic>
      <p:sp>
        <p:nvSpPr>
          <p:cNvPr id="5" name="Oval 4">
            <a:extLst>
              <a:ext uri="{FF2B5EF4-FFF2-40B4-BE49-F238E27FC236}">
                <a16:creationId xmlns:a16="http://schemas.microsoft.com/office/drawing/2014/main" id="{76D69CD9-C004-3F4B-8BAC-0257F91C4060}"/>
              </a:ext>
            </a:extLst>
          </p:cNvPr>
          <p:cNvSpPr/>
          <p:nvPr/>
        </p:nvSpPr>
        <p:spPr>
          <a:xfrm>
            <a:off x="9038898" y="4582509"/>
            <a:ext cx="936000" cy="935421"/>
          </a:xfrm>
          <a:prstGeom prst="ellipse">
            <a:avLst/>
          </a:prstGeom>
          <a:noFill/>
          <a:ln w="25400" cap="flat">
            <a:solidFill>
              <a:schemeClr val="accent6"/>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40012259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0-04-03 at 14.50.11" descr="Screen Recording 2020-04-03 at 14.50.11">
            <a:hlinkClick r:id="" action="ppaction://media"/>
            <a:extLst>
              <a:ext uri="{FF2B5EF4-FFF2-40B4-BE49-F238E27FC236}">
                <a16:creationId xmlns:a16="http://schemas.microsoft.com/office/drawing/2014/main" id="{8705E499-00C8-624C-A6C4-A2CBDD3938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489" t="31864" r="23969" b="11238"/>
          <a:stretch/>
        </p:blipFill>
        <p:spPr>
          <a:xfrm>
            <a:off x="27775" y="2189482"/>
            <a:ext cx="6578724" cy="6358288"/>
          </a:xfrm>
          <a:prstGeom prst="rect">
            <a:avLst/>
          </a:prstGeom>
        </p:spPr>
      </p:pic>
      <p:sp>
        <p:nvSpPr>
          <p:cNvPr id="4" name="Slide Number Placeholder 3">
            <a:extLst>
              <a:ext uri="{FF2B5EF4-FFF2-40B4-BE49-F238E27FC236}">
                <a16:creationId xmlns:a16="http://schemas.microsoft.com/office/drawing/2014/main" id="{C9D52FC7-1A39-2B42-8E45-5AC8391B4657}"/>
              </a:ext>
            </a:extLst>
          </p:cNvPr>
          <p:cNvSpPr>
            <a:spLocks noGrp="1"/>
          </p:cNvSpPr>
          <p:nvPr>
            <p:ph type="sldNum" sz="quarter" idx="2"/>
          </p:nvPr>
        </p:nvSpPr>
        <p:spPr>
          <a:xfrm>
            <a:off x="11853333" y="8000640"/>
            <a:ext cx="672480" cy="491520"/>
          </a:xfrm>
        </p:spPr>
        <p:txBody>
          <a:bodyPr vert="horz" wrap="none" lIns="97536" tIns="48768" rIns="97536" bIns="48768" rtlCol="0" anchor="ctr">
            <a:normAutofit/>
          </a:bodyPr>
          <a:lstStyle/>
          <a:p>
            <a:pPr>
              <a:spcAft>
                <a:spcPts val="640"/>
              </a:spcAft>
            </a:pPr>
            <a:fld id="{86CB4B4D-7CA3-9044-876B-883B54F8677D}" type="slidenum">
              <a:rPr lang="en-US" smtClean="0"/>
              <a:pPr>
                <a:spcAft>
                  <a:spcPts val="640"/>
                </a:spcAft>
              </a:pPr>
              <a:t>5</a:t>
            </a:fld>
            <a:endParaRPr lang="en-US"/>
          </a:p>
        </p:txBody>
      </p:sp>
      <p:sp>
        <p:nvSpPr>
          <p:cNvPr id="6" name="TextBox 5">
            <a:extLst>
              <a:ext uri="{FF2B5EF4-FFF2-40B4-BE49-F238E27FC236}">
                <a16:creationId xmlns:a16="http://schemas.microsoft.com/office/drawing/2014/main" id="{50C582BE-8D6B-CB4B-A094-1C973A421E34}"/>
              </a:ext>
            </a:extLst>
          </p:cNvPr>
          <p:cNvSpPr txBox="1"/>
          <p:nvPr/>
        </p:nvSpPr>
        <p:spPr>
          <a:xfrm>
            <a:off x="4584005" y="8299799"/>
            <a:ext cx="1665521" cy="3847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48" latinLnBrk="1" hangingPunct="0">
              <a:spcAft>
                <a:spcPts val="640"/>
              </a:spcAft>
            </a:pPr>
            <a:r>
              <a:rPr lang="en-CH" sz="1500" dirty="0">
                <a:solidFill>
                  <a:srgbClr val="000000"/>
                </a:solidFill>
              </a:rPr>
              <a:t>200x200 px window</a:t>
            </a:r>
          </a:p>
        </p:txBody>
      </p:sp>
      <p:pic>
        <p:nvPicPr>
          <p:cNvPr id="18" name="Picture 17">
            <a:extLst>
              <a:ext uri="{FF2B5EF4-FFF2-40B4-BE49-F238E27FC236}">
                <a16:creationId xmlns:a16="http://schemas.microsoft.com/office/drawing/2014/main" id="{DD601838-D0A7-9F45-873F-A24849CA1603}"/>
              </a:ext>
            </a:extLst>
          </p:cNvPr>
          <p:cNvPicPr>
            <a:picLocks noChangeAspect="1"/>
          </p:cNvPicPr>
          <p:nvPr/>
        </p:nvPicPr>
        <p:blipFill>
          <a:blip r:embed="rId6"/>
          <a:stretch>
            <a:fillRect/>
          </a:stretch>
        </p:blipFill>
        <p:spPr>
          <a:xfrm>
            <a:off x="7817865" y="5089632"/>
            <a:ext cx="4210857" cy="3155422"/>
          </a:xfrm>
          <a:prstGeom prst="rect">
            <a:avLst/>
          </a:prstGeom>
        </p:spPr>
      </p:pic>
      <p:sp>
        <p:nvSpPr>
          <p:cNvPr id="20" name="Arc 19">
            <a:extLst>
              <a:ext uri="{FF2B5EF4-FFF2-40B4-BE49-F238E27FC236}">
                <a16:creationId xmlns:a16="http://schemas.microsoft.com/office/drawing/2014/main" id="{AD7F0F81-2169-B241-AFA6-A79EF1229B65}"/>
              </a:ext>
            </a:extLst>
          </p:cNvPr>
          <p:cNvSpPr/>
          <p:nvPr/>
        </p:nvSpPr>
        <p:spPr>
          <a:xfrm rot="6947697" flipH="1">
            <a:off x="10498768" y="4996947"/>
            <a:ext cx="1062503" cy="1563785"/>
          </a:xfrm>
          <a:prstGeom prst="arc">
            <a:avLst>
              <a:gd name="adj1" fmla="val 17793905"/>
              <a:gd name="adj2" fmla="val 2965580"/>
            </a:avLst>
          </a:prstGeom>
          <a:ln w="44450">
            <a:solidFill>
              <a:schemeClr val="tx1">
                <a:lumMod val="50000"/>
                <a:lumOff val="50000"/>
              </a:schemeClr>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480"/>
          </a:p>
        </p:txBody>
      </p:sp>
      <p:pic>
        <p:nvPicPr>
          <p:cNvPr id="22" name="Picture 21">
            <a:extLst>
              <a:ext uri="{FF2B5EF4-FFF2-40B4-BE49-F238E27FC236}">
                <a16:creationId xmlns:a16="http://schemas.microsoft.com/office/drawing/2014/main" id="{C064DD0E-D0D7-F242-8754-9FF644D309F3}"/>
              </a:ext>
            </a:extLst>
          </p:cNvPr>
          <p:cNvPicPr>
            <a:picLocks noChangeAspect="1"/>
          </p:cNvPicPr>
          <p:nvPr/>
        </p:nvPicPr>
        <p:blipFill>
          <a:blip r:embed="rId7"/>
          <a:stretch>
            <a:fillRect/>
          </a:stretch>
        </p:blipFill>
        <p:spPr>
          <a:xfrm>
            <a:off x="9395707" y="4721033"/>
            <a:ext cx="1137920" cy="1137920"/>
          </a:xfrm>
          <a:prstGeom prst="rect">
            <a:avLst/>
          </a:prstGeom>
          <a:ln w="12700">
            <a:solidFill>
              <a:schemeClr val="bg1"/>
            </a:solidFill>
          </a:ln>
        </p:spPr>
      </p:pic>
      <p:pic>
        <p:nvPicPr>
          <p:cNvPr id="24" name="Picture 23">
            <a:extLst>
              <a:ext uri="{FF2B5EF4-FFF2-40B4-BE49-F238E27FC236}">
                <a16:creationId xmlns:a16="http://schemas.microsoft.com/office/drawing/2014/main" id="{CEE844E0-E1C1-5D4C-9302-1322977A249A}"/>
              </a:ext>
            </a:extLst>
          </p:cNvPr>
          <p:cNvPicPr>
            <a:picLocks noChangeAspect="1"/>
          </p:cNvPicPr>
          <p:nvPr/>
        </p:nvPicPr>
        <p:blipFill>
          <a:blip r:embed="rId8"/>
          <a:stretch>
            <a:fillRect/>
          </a:stretch>
        </p:blipFill>
        <p:spPr>
          <a:xfrm>
            <a:off x="11392153" y="6105637"/>
            <a:ext cx="1146048" cy="1133856"/>
          </a:xfrm>
          <a:prstGeom prst="rect">
            <a:avLst/>
          </a:prstGeom>
          <a:ln w="12700">
            <a:solidFill>
              <a:schemeClr val="bg1"/>
            </a:solidFill>
          </a:ln>
        </p:spPr>
      </p:pic>
      <p:pic>
        <p:nvPicPr>
          <p:cNvPr id="25" name="Picture 24">
            <a:extLst>
              <a:ext uri="{FF2B5EF4-FFF2-40B4-BE49-F238E27FC236}">
                <a16:creationId xmlns:a16="http://schemas.microsoft.com/office/drawing/2014/main" id="{B82D6205-9903-4D4E-A4EE-5FC5A75E1EB5}"/>
              </a:ext>
            </a:extLst>
          </p:cNvPr>
          <p:cNvPicPr>
            <a:picLocks noChangeAspect="1"/>
          </p:cNvPicPr>
          <p:nvPr/>
        </p:nvPicPr>
        <p:blipFill>
          <a:blip r:embed="rId9"/>
          <a:stretch>
            <a:fillRect/>
          </a:stretch>
        </p:blipFill>
        <p:spPr>
          <a:xfrm>
            <a:off x="9470433" y="7373183"/>
            <a:ext cx="1150112" cy="1129792"/>
          </a:xfrm>
          <a:prstGeom prst="rect">
            <a:avLst/>
          </a:prstGeom>
          <a:ln w="12700">
            <a:solidFill>
              <a:schemeClr val="bg1"/>
            </a:solidFill>
          </a:ln>
        </p:spPr>
      </p:pic>
      <p:pic>
        <p:nvPicPr>
          <p:cNvPr id="26" name="Picture 25">
            <a:extLst>
              <a:ext uri="{FF2B5EF4-FFF2-40B4-BE49-F238E27FC236}">
                <a16:creationId xmlns:a16="http://schemas.microsoft.com/office/drawing/2014/main" id="{5BD62DD0-138E-D546-8ECF-7EF4DAD2D59D}"/>
              </a:ext>
            </a:extLst>
          </p:cNvPr>
          <p:cNvPicPr>
            <a:picLocks noChangeAspect="1"/>
          </p:cNvPicPr>
          <p:nvPr/>
        </p:nvPicPr>
        <p:blipFill>
          <a:blip r:embed="rId10"/>
          <a:stretch>
            <a:fillRect/>
          </a:stretch>
        </p:blipFill>
        <p:spPr>
          <a:xfrm>
            <a:off x="7213039" y="6134108"/>
            <a:ext cx="1141984" cy="1146048"/>
          </a:xfrm>
          <a:prstGeom prst="rect">
            <a:avLst/>
          </a:prstGeom>
          <a:ln w="12700">
            <a:solidFill>
              <a:schemeClr val="bg1"/>
            </a:solidFill>
          </a:ln>
        </p:spPr>
      </p:pic>
      <p:pic>
        <p:nvPicPr>
          <p:cNvPr id="27" name="Picture 26">
            <a:extLst>
              <a:ext uri="{FF2B5EF4-FFF2-40B4-BE49-F238E27FC236}">
                <a16:creationId xmlns:a16="http://schemas.microsoft.com/office/drawing/2014/main" id="{5ACCD0D2-6E88-A448-92D5-772C747F2496}"/>
              </a:ext>
            </a:extLst>
          </p:cNvPr>
          <p:cNvPicPr>
            <a:picLocks noChangeAspect="1"/>
          </p:cNvPicPr>
          <p:nvPr/>
        </p:nvPicPr>
        <p:blipFill>
          <a:blip r:embed="rId11"/>
          <a:stretch>
            <a:fillRect/>
          </a:stretch>
        </p:blipFill>
        <p:spPr>
          <a:xfrm>
            <a:off x="8900846" y="3833234"/>
            <a:ext cx="2260938" cy="1236703"/>
          </a:xfrm>
          <a:prstGeom prst="rect">
            <a:avLst/>
          </a:prstGeom>
        </p:spPr>
      </p:pic>
      <p:pic>
        <p:nvPicPr>
          <p:cNvPr id="28" name="Picture 27">
            <a:extLst>
              <a:ext uri="{FF2B5EF4-FFF2-40B4-BE49-F238E27FC236}">
                <a16:creationId xmlns:a16="http://schemas.microsoft.com/office/drawing/2014/main" id="{A2AFF8AA-A79F-0E4E-BBD8-BA0B5340397A}"/>
              </a:ext>
            </a:extLst>
          </p:cNvPr>
          <p:cNvPicPr>
            <a:picLocks noChangeAspect="1"/>
          </p:cNvPicPr>
          <p:nvPr/>
        </p:nvPicPr>
        <p:blipFill>
          <a:blip r:embed="rId11"/>
          <a:stretch>
            <a:fillRect/>
          </a:stretch>
        </p:blipFill>
        <p:spPr>
          <a:xfrm rot="5400000">
            <a:off x="11437110" y="6048991"/>
            <a:ext cx="2260938" cy="1236703"/>
          </a:xfrm>
          <a:prstGeom prst="rect">
            <a:avLst/>
          </a:prstGeom>
        </p:spPr>
      </p:pic>
      <p:pic>
        <p:nvPicPr>
          <p:cNvPr id="29" name="Picture 28">
            <a:extLst>
              <a:ext uri="{FF2B5EF4-FFF2-40B4-BE49-F238E27FC236}">
                <a16:creationId xmlns:a16="http://schemas.microsoft.com/office/drawing/2014/main" id="{D0EC6735-BDDC-174E-9121-9DDD81606F90}"/>
              </a:ext>
            </a:extLst>
          </p:cNvPr>
          <p:cNvPicPr>
            <a:picLocks noChangeAspect="1"/>
          </p:cNvPicPr>
          <p:nvPr/>
        </p:nvPicPr>
        <p:blipFill>
          <a:blip r:embed="rId11"/>
          <a:stretch>
            <a:fillRect/>
          </a:stretch>
        </p:blipFill>
        <p:spPr>
          <a:xfrm rot="10800000">
            <a:off x="9551735" y="7442371"/>
            <a:ext cx="2260938" cy="1236703"/>
          </a:xfrm>
          <a:prstGeom prst="rect">
            <a:avLst/>
          </a:prstGeom>
        </p:spPr>
      </p:pic>
      <p:pic>
        <p:nvPicPr>
          <p:cNvPr id="30" name="Picture 29">
            <a:extLst>
              <a:ext uri="{FF2B5EF4-FFF2-40B4-BE49-F238E27FC236}">
                <a16:creationId xmlns:a16="http://schemas.microsoft.com/office/drawing/2014/main" id="{A6BF208A-CA3D-F64C-9FE7-990022A3A531}"/>
              </a:ext>
            </a:extLst>
          </p:cNvPr>
          <p:cNvPicPr>
            <a:picLocks noChangeAspect="1"/>
          </p:cNvPicPr>
          <p:nvPr/>
        </p:nvPicPr>
        <p:blipFill>
          <a:blip r:embed="rId11"/>
          <a:stretch>
            <a:fillRect/>
          </a:stretch>
        </p:blipFill>
        <p:spPr>
          <a:xfrm rot="16200000">
            <a:off x="6010337" y="6420764"/>
            <a:ext cx="2260938" cy="1236703"/>
          </a:xfrm>
          <a:prstGeom prst="rect">
            <a:avLst/>
          </a:prstGeom>
        </p:spPr>
      </p:pic>
      <p:sp>
        <p:nvSpPr>
          <p:cNvPr id="31" name="Title 1">
            <a:extLst>
              <a:ext uri="{FF2B5EF4-FFF2-40B4-BE49-F238E27FC236}">
                <a16:creationId xmlns:a16="http://schemas.microsoft.com/office/drawing/2014/main" id="{D852C0C8-30CE-3A4A-BF90-089817B3A8EE}"/>
              </a:ext>
            </a:extLst>
          </p:cNvPr>
          <p:cNvSpPr txBox="1">
            <a:spLocks/>
          </p:cNvSpPr>
          <p:nvPr/>
        </p:nvSpPr>
        <p:spPr>
          <a:xfrm>
            <a:off x="7254229" y="2211367"/>
            <a:ext cx="5151821" cy="1445767"/>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GB" dirty="0">
                <a:solidFill>
                  <a:schemeClr val="tx1">
                    <a:lumMod val="75000"/>
                    <a:lumOff val="25000"/>
                  </a:schemeClr>
                </a:solidFill>
              </a:rPr>
              <a:t>Example of one orbit observation</a:t>
            </a:r>
          </a:p>
        </p:txBody>
      </p:sp>
      <p:sp>
        <p:nvSpPr>
          <p:cNvPr id="32" name="Title 1">
            <a:extLst>
              <a:ext uri="{FF2B5EF4-FFF2-40B4-BE49-F238E27FC236}">
                <a16:creationId xmlns:a16="http://schemas.microsoft.com/office/drawing/2014/main" id="{84715C03-D9DB-3743-A068-C99F34051B9B}"/>
              </a:ext>
            </a:extLst>
          </p:cNvPr>
          <p:cNvSpPr txBox="1">
            <a:spLocks/>
          </p:cNvSpPr>
          <p:nvPr/>
        </p:nvSpPr>
        <p:spPr>
          <a:xfrm>
            <a:off x="1270000" y="582730"/>
            <a:ext cx="10464800" cy="100558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CH" dirty="0">
                <a:solidFill>
                  <a:schemeClr val="tx1">
                    <a:lumMod val="75000"/>
                    <a:lumOff val="25000"/>
                  </a:schemeClr>
                </a:solidFill>
              </a:rPr>
              <a:t>Images</a:t>
            </a:r>
          </a:p>
        </p:txBody>
      </p:sp>
      <p:grpSp>
        <p:nvGrpSpPr>
          <p:cNvPr id="34" name="Group 33">
            <a:extLst>
              <a:ext uri="{FF2B5EF4-FFF2-40B4-BE49-F238E27FC236}">
                <a16:creationId xmlns:a16="http://schemas.microsoft.com/office/drawing/2014/main" id="{E370554F-74C9-3648-A973-FE92CDE648D7}"/>
              </a:ext>
            </a:extLst>
          </p:cNvPr>
          <p:cNvGrpSpPr/>
          <p:nvPr/>
        </p:nvGrpSpPr>
        <p:grpSpPr>
          <a:xfrm>
            <a:off x="3006550" y="7129654"/>
            <a:ext cx="972003" cy="1802837"/>
            <a:chOff x="3006550" y="7129654"/>
            <a:chExt cx="972003" cy="1802837"/>
          </a:xfrm>
        </p:grpSpPr>
        <p:cxnSp>
          <p:nvCxnSpPr>
            <p:cNvPr id="9" name="Straight Arrow Connector 8">
              <a:extLst>
                <a:ext uri="{FF2B5EF4-FFF2-40B4-BE49-F238E27FC236}">
                  <a16:creationId xmlns:a16="http://schemas.microsoft.com/office/drawing/2014/main" id="{93683A31-B855-254F-A74A-7EE0E67681EE}"/>
                </a:ext>
              </a:extLst>
            </p:cNvPr>
            <p:cNvCxnSpPr>
              <a:cxnSpLocks/>
              <a:stCxn id="5" idx="2"/>
            </p:cNvCxnSpPr>
            <p:nvPr/>
          </p:nvCxnSpPr>
          <p:spPr>
            <a:xfrm flipV="1">
              <a:off x="3317137" y="7129654"/>
              <a:ext cx="661416" cy="141811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3" name="TextBox 32">
              <a:extLst>
                <a:ext uri="{FF2B5EF4-FFF2-40B4-BE49-F238E27FC236}">
                  <a16:creationId xmlns:a16="http://schemas.microsoft.com/office/drawing/2014/main" id="{CAAC4CC6-A08A-EC46-959D-3350CD434667}"/>
                </a:ext>
              </a:extLst>
            </p:cNvPr>
            <p:cNvSpPr txBox="1"/>
            <p:nvPr/>
          </p:nvSpPr>
          <p:spPr>
            <a:xfrm>
              <a:off x="3006550" y="8547770"/>
              <a:ext cx="849593" cy="3847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48" latinLnBrk="1" hangingPunct="0">
                <a:spcAft>
                  <a:spcPts val="640"/>
                </a:spcAft>
              </a:pPr>
              <a:r>
                <a:rPr lang="en-CH" sz="1500" dirty="0">
                  <a:solidFill>
                    <a:srgbClr val="000000"/>
                  </a:solidFill>
                </a:rPr>
                <a:t>Hot Pixels</a:t>
              </a:r>
            </a:p>
          </p:txBody>
        </p:sp>
      </p:grpSp>
      <p:sp>
        <p:nvSpPr>
          <p:cNvPr id="35" name="TextBox 34">
            <a:extLst>
              <a:ext uri="{FF2B5EF4-FFF2-40B4-BE49-F238E27FC236}">
                <a16:creationId xmlns:a16="http://schemas.microsoft.com/office/drawing/2014/main" id="{B5006FFB-421B-014B-B48D-39A6095417DC}"/>
              </a:ext>
            </a:extLst>
          </p:cNvPr>
          <p:cNvSpPr txBox="1"/>
          <p:nvPr/>
        </p:nvSpPr>
        <p:spPr>
          <a:xfrm>
            <a:off x="445147" y="2549529"/>
            <a:ext cx="2750754" cy="3847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48" latinLnBrk="1" hangingPunct="0">
              <a:spcAft>
                <a:spcPts val="640"/>
              </a:spcAft>
            </a:pPr>
            <a:r>
              <a:rPr lang="en-CH" sz="1500" dirty="0">
                <a:solidFill>
                  <a:schemeClr val="bg1"/>
                </a:solidFill>
              </a:rPr>
              <a:t>Rotation of the stellar background</a:t>
            </a:r>
          </a:p>
        </p:txBody>
      </p:sp>
      <p:grpSp>
        <p:nvGrpSpPr>
          <p:cNvPr id="44" name="Group 43">
            <a:extLst>
              <a:ext uri="{FF2B5EF4-FFF2-40B4-BE49-F238E27FC236}">
                <a16:creationId xmlns:a16="http://schemas.microsoft.com/office/drawing/2014/main" id="{9562C6D8-3B41-414E-8C1A-2E5DF53C6C62}"/>
              </a:ext>
            </a:extLst>
          </p:cNvPr>
          <p:cNvGrpSpPr/>
          <p:nvPr/>
        </p:nvGrpSpPr>
        <p:grpSpPr>
          <a:xfrm>
            <a:off x="3856143" y="3809036"/>
            <a:ext cx="1411050" cy="985887"/>
            <a:chOff x="3856143" y="3809036"/>
            <a:chExt cx="1411050" cy="985887"/>
          </a:xfrm>
        </p:grpSpPr>
        <p:sp>
          <p:nvSpPr>
            <p:cNvPr id="36" name="TextBox 35">
              <a:extLst>
                <a:ext uri="{FF2B5EF4-FFF2-40B4-BE49-F238E27FC236}">
                  <a16:creationId xmlns:a16="http://schemas.microsoft.com/office/drawing/2014/main" id="{AC5DEFE8-C5B2-BB4E-AC19-65D54AA2297C}"/>
                </a:ext>
              </a:extLst>
            </p:cNvPr>
            <p:cNvSpPr txBox="1"/>
            <p:nvPr/>
          </p:nvSpPr>
          <p:spPr>
            <a:xfrm>
              <a:off x="4117839" y="3809036"/>
              <a:ext cx="1149354" cy="3847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48" latinLnBrk="1" hangingPunct="0">
                <a:spcAft>
                  <a:spcPts val="640"/>
                </a:spcAft>
              </a:pPr>
              <a:r>
                <a:rPr lang="en-CH" sz="1500" dirty="0">
                  <a:solidFill>
                    <a:schemeClr val="bg1"/>
                  </a:solidFill>
                </a:rPr>
                <a:t>Pointing jitter</a:t>
              </a:r>
            </a:p>
          </p:txBody>
        </p:sp>
        <p:cxnSp>
          <p:nvCxnSpPr>
            <p:cNvPr id="38" name="Straight Arrow Connector 37">
              <a:extLst>
                <a:ext uri="{FF2B5EF4-FFF2-40B4-BE49-F238E27FC236}">
                  <a16:creationId xmlns:a16="http://schemas.microsoft.com/office/drawing/2014/main" id="{F0CCC19D-DDED-E44A-B8D8-093CDF8CB26C}"/>
                </a:ext>
              </a:extLst>
            </p:cNvPr>
            <p:cNvCxnSpPr>
              <a:cxnSpLocks/>
            </p:cNvCxnSpPr>
            <p:nvPr/>
          </p:nvCxnSpPr>
          <p:spPr>
            <a:xfrm flipH="1">
              <a:off x="3856143" y="4086850"/>
              <a:ext cx="497319" cy="70807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sp>
        <p:nvSpPr>
          <p:cNvPr id="45" name="Rectangle 44">
            <a:extLst>
              <a:ext uri="{FF2B5EF4-FFF2-40B4-BE49-F238E27FC236}">
                <a16:creationId xmlns:a16="http://schemas.microsoft.com/office/drawing/2014/main" id="{2480E379-BFA8-364E-B1E3-16FBA827FC45}"/>
              </a:ext>
            </a:extLst>
          </p:cNvPr>
          <p:cNvSpPr/>
          <p:nvPr/>
        </p:nvSpPr>
        <p:spPr>
          <a:xfrm>
            <a:off x="6502400" y="2089045"/>
            <a:ext cx="6524456" cy="6559161"/>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75255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750" fill="hold"/>
                                        <p:tgtEl>
                                          <p:spTgt spid="5"/>
                                        </p:tgtEl>
                                      </p:cBhvr>
                                    </p:cmd>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70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700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1420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1420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2200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2200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2000" fill="hold" display="0">
                  <p:stCondLst>
                    <p:cond delay="indefinite"/>
                  </p:stCondLst>
                </p:cTn>
                <p:tgtEl>
                  <p:spTgt spid="5"/>
                </p:tgtEl>
              </p:cMediaNode>
            </p:vide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animBg="1"/>
      <p:bldP spid="35"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A50123-3FEC-124E-9192-76A124275EBA}"/>
              </a:ext>
            </a:extLst>
          </p:cNvPr>
          <p:cNvSpPr>
            <a:spLocks noGrp="1"/>
          </p:cNvSpPr>
          <p:nvPr>
            <p:ph type="sldNum" sz="quarter" idx="2"/>
          </p:nvPr>
        </p:nvSpPr>
        <p:spPr/>
        <p:txBody>
          <a:bodyPr/>
          <a:lstStyle/>
          <a:p>
            <a:fld id="{86CB4B4D-7CA3-9044-876B-883B54F8677D}" type="slidenum">
              <a:rPr lang="en-CH" smtClean="0"/>
              <a:pPr/>
              <a:t>6</a:t>
            </a:fld>
            <a:endParaRPr lang="en-CH"/>
          </a:p>
        </p:txBody>
      </p:sp>
      <p:sp>
        <p:nvSpPr>
          <p:cNvPr id="6" name="Title 1">
            <a:extLst>
              <a:ext uri="{FF2B5EF4-FFF2-40B4-BE49-F238E27FC236}">
                <a16:creationId xmlns:a16="http://schemas.microsoft.com/office/drawing/2014/main" id="{FA20B366-CF3A-014C-BF6F-D60E81F9E49C}"/>
              </a:ext>
            </a:extLst>
          </p:cNvPr>
          <p:cNvSpPr txBox="1">
            <a:spLocks/>
          </p:cNvSpPr>
          <p:nvPr/>
        </p:nvSpPr>
        <p:spPr>
          <a:xfrm>
            <a:off x="1270000" y="582730"/>
            <a:ext cx="10464800" cy="100558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CH" dirty="0">
                <a:solidFill>
                  <a:schemeClr val="tx1">
                    <a:lumMod val="75000"/>
                    <a:lumOff val="25000"/>
                  </a:schemeClr>
                </a:solidFill>
              </a:rPr>
              <a:t>Lightcurves</a:t>
            </a:r>
          </a:p>
        </p:txBody>
      </p:sp>
      <p:sp>
        <p:nvSpPr>
          <p:cNvPr id="8" name="Title 1">
            <a:extLst>
              <a:ext uri="{FF2B5EF4-FFF2-40B4-BE49-F238E27FC236}">
                <a16:creationId xmlns:a16="http://schemas.microsoft.com/office/drawing/2014/main" id="{602E6A59-CB76-1B4F-8201-0C252D372AA9}"/>
              </a:ext>
            </a:extLst>
          </p:cNvPr>
          <p:cNvSpPr txBox="1">
            <a:spLocks/>
          </p:cNvSpPr>
          <p:nvPr/>
        </p:nvSpPr>
        <p:spPr>
          <a:xfrm>
            <a:off x="413407" y="1587722"/>
            <a:ext cx="3433379" cy="77710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pPr algn="l"/>
            <a:r>
              <a:rPr lang="en-CH" sz="4000" b="1" dirty="0">
                <a:solidFill>
                  <a:schemeClr val="tx1">
                    <a:lumMod val="75000"/>
                    <a:lumOff val="25000"/>
                  </a:schemeClr>
                </a:solidFill>
              </a:rPr>
              <a:t>HD88111</a:t>
            </a:r>
          </a:p>
        </p:txBody>
      </p:sp>
      <p:sp>
        <p:nvSpPr>
          <p:cNvPr id="10" name="TextBox 9">
            <a:extLst>
              <a:ext uri="{FF2B5EF4-FFF2-40B4-BE49-F238E27FC236}">
                <a16:creationId xmlns:a16="http://schemas.microsoft.com/office/drawing/2014/main" id="{D57B697E-387C-7345-B370-2FDF2461BF33}"/>
              </a:ext>
            </a:extLst>
          </p:cNvPr>
          <p:cNvSpPr txBox="1"/>
          <p:nvPr/>
        </p:nvSpPr>
        <p:spPr>
          <a:xfrm>
            <a:off x="8523611" y="1958646"/>
            <a:ext cx="4284419" cy="1200329"/>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2400" dirty="0">
                <a:solidFill>
                  <a:schemeClr val="tx1">
                    <a:lumMod val="75000"/>
                    <a:lumOff val="25000"/>
                  </a:schemeClr>
                </a:solidFill>
                <a:latin typeface="Myriad Pro"/>
              </a:rPr>
              <a:t>Exposure time: 30 s</a:t>
            </a:r>
          </a:p>
          <a:p>
            <a:pPr algn="l"/>
            <a:r>
              <a:rPr lang="en-GB" sz="2400" dirty="0">
                <a:solidFill>
                  <a:schemeClr val="tx1">
                    <a:lumMod val="75000"/>
                    <a:lumOff val="25000"/>
                  </a:schemeClr>
                </a:solidFill>
                <a:latin typeface="Myriad Pro"/>
              </a:rPr>
              <a:t>Visit Duration: 47 h</a:t>
            </a:r>
          </a:p>
          <a:p>
            <a:pPr algn="l"/>
            <a:r>
              <a:rPr lang="en-GB" sz="2400" dirty="0">
                <a:solidFill>
                  <a:schemeClr val="tx1">
                    <a:lumMod val="75000"/>
                    <a:lumOff val="25000"/>
                  </a:schemeClr>
                </a:solidFill>
                <a:latin typeface="Myriad Pro"/>
              </a:rPr>
              <a:t>Observation Date: 22/02/2020</a:t>
            </a:r>
          </a:p>
        </p:txBody>
      </p:sp>
      <p:sp>
        <p:nvSpPr>
          <p:cNvPr id="12" name="TextBox 11">
            <a:extLst>
              <a:ext uri="{FF2B5EF4-FFF2-40B4-BE49-F238E27FC236}">
                <a16:creationId xmlns:a16="http://schemas.microsoft.com/office/drawing/2014/main" id="{5EED7874-CD44-D248-AC15-920F06F1F01E}"/>
              </a:ext>
            </a:extLst>
          </p:cNvPr>
          <p:cNvSpPr txBox="1"/>
          <p:nvPr/>
        </p:nvSpPr>
        <p:spPr>
          <a:xfrm>
            <a:off x="413407" y="2340450"/>
            <a:ext cx="6250152"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2800" dirty="0" err="1">
                <a:latin typeface="Myriad Pro"/>
              </a:rPr>
              <a:t>G</a:t>
            </a:r>
            <a:r>
              <a:rPr lang="en-GB" sz="2800" baseline="-25000" dirty="0" err="1">
                <a:latin typeface="Myriad Pro"/>
              </a:rPr>
              <a:t>mag</a:t>
            </a:r>
            <a:r>
              <a:rPr lang="en-GB" sz="2800" dirty="0">
                <a:latin typeface="Myriad Pro"/>
              </a:rPr>
              <a:t> = 8.97 (V = 9.2), Teff = 5330 K</a:t>
            </a:r>
          </a:p>
        </p:txBody>
      </p:sp>
      <p:pic>
        <p:nvPicPr>
          <p:cNvPr id="14" name="Picture 13">
            <a:extLst>
              <a:ext uri="{FF2B5EF4-FFF2-40B4-BE49-F238E27FC236}">
                <a16:creationId xmlns:a16="http://schemas.microsoft.com/office/drawing/2014/main" id="{EA6FB4D2-B270-1941-B207-CCE6431FE0B6}"/>
              </a:ext>
            </a:extLst>
          </p:cNvPr>
          <p:cNvPicPr>
            <a:picLocks noChangeAspect="1"/>
          </p:cNvPicPr>
          <p:nvPr/>
        </p:nvPicPr>
        <p:blipFill>
          <a:blip r:embed="rId3"/>
          <a:stretch>
            <a:fillRect/>
          </a:stretch>
        </p:blipFill>
        <p:spPr>
          <a:xfrm>
            <a:off x="83207" y="3716457"/>
            <a:ext cx="4864540" cy="4864540"/>
          </a:xfrm>
          <a:prstGeom prst="rect">
            <a:avLst/>
          </a:prstGeom>
        </p:spPr>
      </p:pic>
      <p:sp>
        <p:nvSpPr>
          <p:cNvPr id="16" name="TextBox 15">
            <a:extLst>
              <a:ext uri="{FF2B5EF4-FFF2-40B4-BE49-F238E27FC236}">
                <a16:creationId xmlns:a16="http://schemas.microsoft.com/office/drawing/2014/main" id="{DD7CE64E-1FDF-1745-8C81-0B0FFDA4F27A}"/>
              </a:ext>
            </a:extLst>
          </p:cNvPr>
          <p:cNvSpPr txBox="1"/>
          <p:nvPr/>
        </p:nvSpPr>
        <p:spPr>
          <a:xfrm>
            <a:off x="1718590" y="3257090"/>
            <a:ext cx="190500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1800" dirty="0">
                <a:solidFill>
                  <a:schemeClr val="bg2">
                    <a:lumMod val="75000"/>
                  </a:schemeClr>
                </a:solidFill>
                <a:latin typeface="Myriad Pro"/>
              </a:rPr>
              <a:t>Full Field of View</a:t>
            </a:r>
          </a:p>
        </p:txBody>
      </p:sp>
      <p:grpSp>
        <p:nvGrpSpPr>
          <p:cNvPr id="26" name="Group 25">
            <a:extLst>
              <a:ext uri="{FF2B5EF4-FFF2-40B4-BE49-F238E27FC236}">
                <a16:creationId xmlns:a16="http://schemas.microsoft.com/office/drawing/2014/main" id="{DC949B5A-750D-B048-83B0-220AFB3A9137}"/>
              </a:ext>
            </a:extLst>
          </p:cNvPr>
          <p:cNvGrpSpPr/>
          <p:nvPr/>
        </p:nvGrpSpPr>
        <p:grpSpPr>
          <a:xfrm>
            <a:off x="5235906" y="3405674"/>
            <a:ext cx="7630510" cy="3836770"/>
            <a:chOff x="5235906" y="3405674"/>
            <a:chExt cx="7630510" cy="3836770"/>
          </a:xfrm>
        </p:grpSpPr>
        <p:pic>
          <p:nvPicPr>
            <p:cNvPr id="13" name="Picture 12">
              <a:extLst>
                <a:ext uri="{FF2B5EF4-FFF2-40B4-BE49-F238E27FC236}">
                  <a16:creationId xmlns:a16="http://schemas.microsoft.com/office/drawing/2014/main" id="{A6D006D7-32E7-664B-B6D7-5EE673C9E10C}"/>
                </a:ext>
              </a:extLst>
            </p:cNvPr>
            <p:cNvPicPr>
              <a:picLocks noChangeAspect="1"/>
            </p:cNvPicPr>
            <p:nvPr/>
          </p:nvPicPr>
          <p:blipFill>
            <a:blip r:embed="rId4"/>
            <a:stretch>
              <a:fillRect/>
            </a:stretch>
          </p:blipFill>
          <p:spPr>
            <a:xfrm>
              <a:off x="5235906" y="3405674"/>
              <a:ext cx="7630510" cy="3836770"/>
            </a:xfrm>
            <a:prstGeom prst="rect">
              <a:avLst/>
            </a:prstGeom>
          </p:spPr>
        </p:pic>
        <p:pic>
          <p:nvPicPr>
            <p:cNvPr id="18" name="Picture 17">
              <a:extLst>
                <a:ext uri="{FF2B5EF4-FFF2-40B4-BE49-F238E27FC236}">
                  <a16:creationId xmlns:a16="http://schemas.microsoft.com/office/drawing/2014/main" id="{25A7AFF8-83BC-F344-9404-7E0200321148}"/>
                </a:ext>
              </a:extLst>
            </p:cNvPr>
            <p:cNvPicPr>
              <a:picLocks noChangeAspect="1"/>
            </p:cNvPicPr>
            <p:nvPr/>
          </p:nvPicPr>
          <p:blipFill>
            <a:blip r:embed="rId5"/>
            <a:stretch>
              <a:fillRect/>
            </a:stretch>
          </p:blipFill>
          <p:spPr>
            <a:xfrm>
              <a:off x="5964780" y="3584673"/>
              <a:ext cx="1351176" cy="583842"/>
            </a:xfrm>
            <a:prstGeom prst="rect">
              <a:avLst/>
            </a:prstGeom>
            <a:solidFill>
              <a:schemeClr val="bg1"/>
            </a:solidFill>
            <a:ln>
              <a:solidFill>
                <a:schemeClr val="tx1"/>
              </a:solidFill>
            </a:ln>
          </p:spPr>
        </p:pic>
      </p:grpSp>
      <p:graphicFrame>
        <p:nvGraphicFramePr>
          <p:cNvPr id="21" name="Table 20">
            <a:extLst>
              <a:ext uri="{FF2B5EF4-FFF2-40B4-BE49-F238E27FC236}">
                <a16:creationId xmlns:a16="http://schemas.microsoft.com/office/drawing/2014/main" id="{3246515A-365C-AB45-A676-C324A6800B1B}"/>
              </a:ext>
            </a:extLst>
          </p:cNvPr>
          <p:cNvGraphicFramePr>
            <a:graphicFrameLocks noGrp="1"/>
          </p:cNvGraphicFramePr>
          <p:nvPr>
            <p:extLst>
              <p:ext uri="{D42A27DB-BD31-4B8C-83A1-F6EECF244321}">
                <p14:modId xmlns:p14="http://schemas.microsoft.com/office/powerpoint/2010/main" val="940039532"/>
              </p:ext>
            </p:extLst>
          </p:nvPr>
        </p:nvGraphicFramePr>
        <p:xfrm>
          <a:off x="5728138" y="7421443"/>
          <a:ext cx="7079894" cy="1730630"/>
        </p:xfrm>
        <a:graphic>
          <a:graphicData uri="http://schemas.openxmlformats.org/drawingml/2006/table">
            <a:tbl>
              <a:tblPr/>
              <a:tblGrid>
                <a:gridCol w="1483490">
                  <a:extLst>
                    <a:ext uri="{9D8B030D-6E8A-4147-A177-3AD203B41FA5}">
                      <a16:colId xmlns:a16="http://schemas.microsoft.com/office/drawing/2014/main" val="1355859009"/>
                    </a:ext>
                  </a:extLst>
                </a:gridCol>
                <a:gridCol w="932734">
                  <a:extLst>
                    <a:ext uri="{9D8B030D-6E8A-4147-A177-3AD203B41FA5}">
                      <a16:colId xmlns:a16="http://schemas.microsoft.com/office/drawing/2014/main" val="2245288144"/>
                    </a:ext>
                  </a:extLst>
                </a:gridCol>
                <a:gridCol w="932734">
                  <a:extLst>
                    <a:ext uri="{9D8B030D-6E8A-4147-A177-3AD203B41FA5}">
                      <a16:colId xmlns:a16="http://schemas.microsoft.com/office/drawing/2014/main" val="2011165359"/>
                    </a:ext>
                  </a:extLst>
                </a:gridCol>
                <a:gridCol w="932734">
                  <a:extLst>
                    <a:ext uri="{9D8B030D-6E8A-4147-A177-3AD203B41FA5}">
                      <a16:colId xmlns:a16="http://schemas.microsoft.com/office/drawing/2014/main" val="1305170430"/>
                    </a:ext>
                  </a:extLst>
                </a:gridCol>
                <a:gridCol w="932734">
                  <a:extLst>
                    <a:ext uri="{9D8B030D-6E8A-4147-A177-3AD203B41FA5}">
                      <a16:colId xmlns:a16="http://schemas.microsoft.com/office/drawing/2014/main" val="1475293513"/>
                    </a:ext>
                  </a:extLst>
                </a:gridCol>
                <a:gridCol w="932734">
                  <a:extLst>
                    <a:ext uri="{9D8B030D-6E8A-4147-A177-3AD203B41FA5}">
                      <a16:colId xmlns:a16="http://schemas.microsoft.com/office/drawing/2014/main" val="2789315226"/>
                    </a:ext>
                  </a:extLst>
                </a:gridCol>
                <a:gridCol w="932734">
                  <a:extLst>
                    <a:ext uri="{9D8B030D-6E8A-4147-A177-3AD203B41FA5}">
                      <a16:colId xmlns:a16="http://schemas.microsoft.com/office/drawing/2014/main" val="3015792622"/>
                    </a:ext>
                  </a:extLst>
                </a:gridCol>
              </a:tblGrid>
              <a:tr h="361859">
                <a:tc>
                  <a:txBody>
                    <a:bodyPr/>
                    <a:lstStyle/>
                    <a:p>
                      <a:pPr algn="ctr"/>
                      <a:r>
                        <a:rPr lang="en-GB" b="1" baseline="0" dirty="0">
                          <a:solidFill>
                            <a:srgbClr val="000000"/>
                          </a:solidFill>
                          <a:effectLst/>
                          <a:latin typeface="Myriad Pro"/>
                        </a:rPr>
                        <a:t>Noise [ppm]</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7CD50">
                        <a:alpha val="70588"/>
                      </a:srgbClr>
                    </a:solidFill>
                  </a:tcPr>
                </a:tc>
                <a:tc>
                  <a:txBody>
                    <a:bodyPr/>
                    <a:lstStyle/>
                    <a:p>
                      <a:pPr algn="ctr"/>
                      <a:r>
                        <a:rPr lang="en-GB" b="1" baseline="0" dirty="0">
                          <a:solidFill>
                            <a:srgbClr val="000000"/>
                          </a:solidFill>
                          <a:effectLst/>
                          <a:latin typeface="Myriad Pro"/>
                        </a:rPr>
                        <a:t>1 min</a:t>
                      </a:r>
                      <a:endParaRPr lang="en-GB" baseline="0" dirty="0">
                        <a:effectLst/>
                        <a:latin typeface="Myriad Pro"/>
                      </a:endParaRPr>
                    </a:p>
                  </a:txBody>
                  <a:tcPr marL="38100" marR="38100" marT="38100" marB="38100" anchor="ctr">
                    <a:lnL w="28575"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tc>
                  <a:txBody>
                    <a:bodyPr/>
                    <a:lstStyle/>
                    <a:p>
                      <a:pPr algn="ctr"/>
                      <a:r>
                        <a:rPr lang="en-GB" b="1" baseline="0" dirty="0">
                          <a:solidFill>
                            <a:srgbClr val="000000"/>
                          </a:solidFill>
                          <a:effectLst/>
                          <a:latin typeface="Myriad Pro"/>
                        </a:rPr>
                        <a:t>10 min</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tc>
                  <a:txBody>
                    <a:bodyPr/>
                    <a:lstStyle/>
                    <a:p>
                      <a:pPr algn="ctr"/>
                      <a:r>
                        <a:rPr lang="en-GB" b="1" baseline="0" dirty="0">
                          <a:solidFill>
                            <a:srgbClr val="000000"/>
                          </a:solidFill>
                          <a:effectLst/>
                          <a:latin typeface="Myriad Pro"/>
                        </a:rPr>
                        <a:t>30 min</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tc>
                  <a:txBody>
                    <a:bodyPr/>
                    <a:lstStyle/>
                    <a:p>
                      <a:pPr algn="ctr"/>
                      <a:r>
                        <a:rPr lang="en-GB" b="1" baseline="0" dirty="0">
                          <a:solidFill>
                            <a:srgbClr val="000000"/>
                          </a:solidFill>
                          <a:effectLst/>
                          <a:latin typeface="Myriad Pro"/>
                        </a:rPr>
                        <a:t>1 h</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tc>
                  <a:txBody>
                    <a:bodyPr/>
                    <a:lstStyle/>
                    <a:p>
                      <a:pPr algn="ctr"/>
                      <a:r>
                        <a:rPr lang="en-GB" b="1" baseline="0" dirty="0">
                          <a:solidFill>
                            <a:srgbClr val="000000"/>
                          </a:solidFill>
                          <a:effectLst/>
                          <a:latin typeface="Myriad Pro"/>
                        </a:rPr>
                        <a:t>3 h</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tc>
                  <a:txBody>
                    <a:bodyPr/>
                    <a:lstStyle/>
                    <a:p>
                      <a:pPr algn="ctr"/>
                      <a:r>
                        <a:rPr lang="en-GB" b="1" baseline="0" dirty="0">
                          <a:solidFill>
                            <a:srgbClr val="000000"/>
                          </a:solidFill>
                          <a:effectLst/>
                          <a:latin typeface="Myriad Pro"/>
                        </a:rPr>
                        <a:t>6 h</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8B002"/>
                    </a:solidFill>
                  </a:tcPr>
                </a:tc>
                <a:extLst>
                  <a:ext uri="{0D108BD9-81ED-4DB2-BD59-A6C34878D82A}">
                    <a16:rowId xmlns:a16="http://schemas.microsoft.com/office/drawing/2014/main" val="3292049301"/>
                  </a:ext>
                </a:extLst>
              </a:tr>
              <a:tr h="361859">
                <a:tc>
                  <a:txBody>
                    <a:bodyPr/>
                    <a:lstStyle/>
                    <a:p>
                      <a:pPr algn="ctr"/>
                      <a:r>
                        <a:rPr lang="en-GB" b="1" baseline="0" dirty="0">
                          <a:solidFill>
                            <a:srgbClr val="000000"/>
                          </a:solidFill>
                          <a:effectLst/>
                          <a:latin typeface="Myriad Pro"/>
                        </a:rPr>
                        <a:t>Raw LC </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B002"/>
                    </a:solidFill>
                  </a:tcPr>
                </a:tc>
                <a:tc>
                  <a:txBody>
                    <a:bodyPr/>
                    <a:lstStyle/>
                    <a:p>
                      <a:pPr algn="ctr"/>
                      <a:r>
                        <a:rPr lang="en-CH" baseline="0" dirty="0">
                          <a:solidFill>
                            <a:srgbClr val="000000"/>
                          </a:solidFill>
                          <a:effectLst/>
                          <a:latin typeface="Myriad Pro"/>
                        </a:rPr>
                        <a:t>202</a:t>
                      </a:r>
                      <a:endParaRPr lang="en-CH" baseline="0" dirty="0">
                        <a:effectLst/>
                        <a:latin typeface="Myriad Pro"/>
                      </a:endParaRPr>
                    </a:p>
                  </a:txBody>
                  <a:tcPr marL="38100" marR="38100" marT="38100" marB="38100" anchor="ctr">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75</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45</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31</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18</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12</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extLst>
                  <a:ext uri="{0D108BD9-81ED-4DB2-BD59-A6C34878D82A}">
                    <a16:rowId xmlns:a16="http://schemas.microsoft.com/office/drawing/2014/main" val="2274187470"/>
                  </a:ext>
                </a:extLst>
              </a:tr>
              <a:tr h="645053">
                <a:tc>
                  <a:txBody>
                    <a:bodyPr/>
                    <a:lstStyle/>
                    <a:p>
                      <a:pPr algn="ctr"/>
                      <a:r>
                        <a:rPr lang="en-GB" b="1" baseline="0" dirty="0">
                          <a:solidFill>
                            <a:srgbClr val="000000"/>
                          </a:solidFill>
                          <a:effectLst/>
                          <a:latin typeface="Myriad Pro"/>
                        </a:rPr>
                        <a:t>Detrended LC</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B002"/>
                    </a:solidFill>
                  </a:tcPr>
                </a:tc>
                <a:tc>
                  <a:txBody>
                    <a:bodyPr/>
                    <a:lstStyle/>
                    <a:p>
                      <a:pPr algn="ctr"/>
                      <a:r>
                        <a:rPr lang="en-CH" baseline="0" dirty="0">
                          <a:solidFill>
                            <a:srgbClr val="000000"/>
                          </a:solidFill>
                          <a:effectLst/>
                          <a:latin typeface="Myriad Pro"/>
                        </a:rPr>
                        <a:t>193</a:t>
                      </a:r>
                      <a:endParaRPr lang="en-CH" baseline="0" dirty="0">
                        <a:effectLst/>
                        <a:latin typeface="Myriad Pro"/>
                      </a:endParaRPr>
                    </a:p>
                  </a:txBody>
                  <a:tcPr marL="38100" marR="38100" marT="38100" marB="38100" anchor="ctr">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62</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36</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27</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15</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11</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extLst>
                  <a:ext uri="{0D108BD9-81ED-4DB2-BD59-A6C34878D82A}">
                    <a16:rowId xmlns:a16="http://schemas.microsoft.com/office/drawing/2014/main" val="3964525082"/>
                  </a:ext>
                </a:extLst>
              </a:tr>
              <a:tr h="361859">
                <a:tc>
                  <a:txBody>
                    <a:bodyPr/>
                    <a:lstStyle/>
                    <a:p>
                      <a:pPr algn="ctr"/>
                      <a:r>
                        <a:rPr lang="en-GB" b="1" baseline="0" dirty="0">
                          <a:solidFill>
                            <a:srgbClr val="000000"/>
                          </a:solidFill>
                          <a:effectLst/>
                          <a:latin typeface="Myriad Pro"/>
                        </a:rPr>
                        <a:t>ETC</a:t>
                      </a:r>
                      <a:endParaRPr lang="en-GB"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B002"/>
                    </a:solidFill>
                  </a:tcPr>
                </a:tc>
                <a:tc>
                  <a:txBody>
                    <a:bodyPr/>
                    <a:lstStyle/>
                    <a:p>
                      <a:pPr algn="ctr"/>
                      <a:r>
                        <a:rPr lang="en-CH" baseline="0">
                          <a:solidFill>
                            <a:srgbClr val="000000"/>
                          </a:solidFill>
                          <a:effectLst/>
                          <a:latin typeface="Myriad Pro"/>
                        </a:rPr>
                        <a:t>235</a:t>
                      </a:r>
                      <a:endParaRPr lang="en-CH" baseline="0">
                        <a:effectLst/>
                        <a:latin typeface="Myriad Pro"/>
                      </a:endParaRPr>
                    </a:p>
                  </a:txBody>
                  <a:tcPr marL="38100" marR="38100" marT="38100" marB="38100" anchor="ctr">
                    <a:lnL w="2857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84</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a:solidFill>
                            <a:srgbClr val="000000"/>
                          </a:solidFill>
                          <a:effectLst/>
                          <a:latin typeface="Myriad Pro"/>
                        </a:rPr>
                        <a:t>49</a:t>
                      </a:r>
                      <a:endParaRPr lang="en-CH" baseline="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32</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20</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tc>
                  <a:txBody>
                    <a:bodyPr/>
                    <a:lstStyle/>
                    <a:p>
                      <a:pPr algn="ctr"/>
                      <a:r>
                        <a:rPr lang="en-CH" baseline="0" dirty="0">
                          <a:solidFill>
                            <a:srgbClr val="000000"/>
                          </a:solidFill>
                          <a:effectLst/>
                          <a:latin typeface="Myriad Pro"/>
                        </a:rPr>
                        <a:t>15</a:t>
                      </a:r>
                      <a:endParaRPr lang="en-CH" baseline="0" dirty="0">
                        <a:effectLst/>
                        <a:latin typeface="Myriad Pro"/>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CD50"/>
                    </a:solidFill>
                  </a:tcPr>
                </a:tc>
                <a:extLst>
                  <a:ext uri="{0D108BD9-81ED-4DB2-BD59-A6C34878D82A}">
                    <a16:rowId xmlns:a16="http://schemas.microsoft.com/office/drawing/2014/main" val="2801407521"/>
                  </a:ext>
                </a:extLst>
              </a:tr>
            </a:tbl>
          </a:graphicData>
        </a:graphic>
      </p:graphicFrame>
      <p:sp>
        <p:nvSpPr>
          <p:cNvPr id="23" name="TextBox 22">
            <a:extLst>
              <a:ext uri="{FF2B5EF4-FFF2-40B4-BE49-F238E27FC236}">
                <a16:creationId xmlns:a16="http://schemas.microsoft.com/office/drawing/2014/main" id="{FA9458DE-5DE1-984F-8936-4801EAAF3912}"/>
              </a:ext>
            </a:extLst>
          </p:cNvPr>
          <p:cNvSpPr txBox="1"/>
          <p:nvPr/>
        </p:nvSpPr>
        <p:spPr>
          <a:xfrm>
            <a:off x="251372" y="8671033"/>
            <a:ext cx="3817883" cy="584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1600" dirty="0">
                <a:latin typeface="Myriad Pro"/>
              </a:rPr>
              <a:t>* See Benz et al. (2021) for more details. All data publicly available.</a:t>
            </a:r>
          </a:p>
        </p:txBody>
      </p:sp>
      <p:grpSp>
        <p:nvGrpSpPr>
          <p:cNvPr id="25" name="Group 24">
            <a:extLst>
              <a:ext uri="{FF2B5EF4-FFF2-40B4-BE49-F238E27FC236}">
                <a16:creationId xmlns:a16="http://schemas.microsoft.com/office/drawing/2014/main" id="{AEB78A64-BFB2-A340-BA67-4A280B45E650}"/>
              </a:ext>
            </a:extLst>
          </p:cNvPr>
          <p:cNvGrpSpPr/>
          <p:nvPr/>
        </p:nvGrpSpPr>
        <p:grpSpPr>
          <a:xfrm>
            <a:off x="691490" y="3257090"/>
            <a:ext cx="4078488" cy="4730772"/>
            <a:chOff x="691490" y="3257090"/>
            <a:chExt cx="4078488" cy="4730772"/>
          </a:xfrm>
        </p:grpSpPr>
        <p:pic>
          <p:nvPicPr>
            <p:cNvPr id="17" name="Picture 16">
              <a:extLst>
                <a:ext uri="{FF2B5EF4-FFF2-40B4-BE49-F238E27FC236}">
                  <a16:creationId xmlns:a16="http://schemas.microsoft.com/office/drawing/2014/main" id="{A4E982CD-3E81-AE40-B056-DA78E206FF62}"/>
                </a:ext>
              </a:extLst>
            </p:cNvPr>
            <p:cNvPicPr>
              <a:picLocks noChangeAspect="1"/>
            </p:cNvPicPr>
            <p:nvPr/>
          </p:nvPicPr>
          <p:blipFill>
            <a:blip r:embed="rId6"/>
            <a:stretch>
              <a:fillRect/>
            </a:stretch>
          </p:blipFill>
          <p:spPr>
            <a:xfrm>
              <a:off x="691490" y="3909374"/>
              <a:ext cx="4078488" cy="4078488"/>
            </a:xfrm>
            <a:prstGeom prst="rect">
              <a:avLst/>
            </a:prstGeom>
          </p:spPr>
        </p:pic>
        <p:sp>
          <p:nvSpPr>
            <p:cNvPr id="24" name="TextBox 23">
              <a:extLst>
                <a:ext uri="{FF2B5EF4-FFF2-40B4-BE49-F238E27FC236}">
                  <a16:creationId xmlns:a16="http://schemas.microsoft.com/office/drawing/2014/main" id="{FBC0E7D2-6E4F-A94C-B580-B1180943F31B}"/>
                </a:ext>
              </a:extLst>
            </p:cNvPr>
            <p:cNvSpPr txBox="1"/>
            <p:nvPr/>
          </p:nvSpPr>
          <p:spPr>
            <a:xfrm>
              <a:off x="1718590" y="3257090"/>
              <a:ext cx="1905000" cy="36933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sz="1800" dirty="0">
                  <a:solidFill>
                    <a:schemeClr val="bg2">
                      <a:lumMod val="75000"/>
                    </a:schemeClr>
                  </a:solidFill>
                  <a:latin typeface="Myriad Pro"/>
                </a:rPr>
                <a:t>Window Image</a:t>
              </a:r>
            </a:p>
          </p:txBody>
        </p:sp>
      </p:grpSp>
    </p:spTree>
    <p:extLst>
      <p:ext uri="{BB962C8B-B14F-4D97-AF65-F5344CB8AC3E}">
        <p14:creationId xmlns:p14="http://schemas.microsoft.com/office/powerpoint/2010/main" val="3855636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3E4DDB-741F-F24C-9BF6-4C2675C05211}"/>
              </a:ext>
            </a:extLst>
          </p:cNvPr>
          <p:cNvSpPr>
            <a:spLocks noGrp="1"/>
          </p:cNvSpPr>
          <p:nvPr>
            <p:ph type="sldNum" sz="quarter" idx="2"/>
          </p:nvPr>
        </p:nvSpPr>
        <p:spPr/>
        <p:txBody>
          <a:bodyPr/>
          <a:lstStyle/>
          <a:p>
            <a:fld id="{86CB4B4D-7CA3-9044-876B-883B54F8677D}" type="slidenum">
              <a:rPr lang="en-CH" smtClean="0"/>
              <a:pPr/>
              <a:t>7</a:t>
            </a:fld>
            <a:endParaRPr lang="en-CH"/>
          </a:p>
        </p:txBody>
      </p:sp>
      <p:sp>
        <p:nvSpPr>
          <p:cNvPr id="5" name="Title 1">
            <a:extLst>
              <a:ext uri="{FF2B5EF4-FFF2-40B4-BE49-F238E27FC236}">
                <a16:creationId xmlns:a16="http://schemas.microsoft.com/office/drawing/2014/main" id="{08B7C45E-F7B1-6748-9798-B9E9B3755C58}"/>
              </a:ext>
            </a:extLst>
          </p:cNvPr>
          <p:cNvSpPr txBox="1">
            <a:spLocks/>
          </p:cNvSpPr>
          <p:nvPr/>
        </p:nvSpPr>
        <p:spPr>
          <a:xfrm>
            <a:off x="1270000" y="582730"/>
            <a:ext cx="10464800" cy="100558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CH" dirty="0">
                <a:solidFill>
                  <a:schemeClr val="tx1">
                    <a:lumMod val="75000"/>
                    <a:lumOff val="25000"/>
                  </a:schemeClr>
                </a:solidFill>
              </a:rPr>
              <a:t>Lightcurves</a:t>
            </a:r>
          </a:p>
        </p:txBody>
      </p:sp>
      <p:sp>
        <p:nvSpPr>
          <p:cNvPr id="6" name="Title 1">
            <a:extLst>
              <a:ext uri="{FF2B5EF4-FFF2-40B4-BE49-F238E27FC236}">
                <a16:creationId xmlns:a16="http://schemas.microsoft.com/office/drawing/2014/main" id="{27A68671-E183-7745-958A-7A844C17198A}"/>
              </a:ext>
            </a:extLst>
          </p:cNvPr>
          <p:cNvSpPr txBox="1">
            <a:spLocks/>
          </p:cNvSpPr>
          <p:nvPr/>
        </p:nvSpPr>
        <p:spPr>
          <a:xfrm>
            <a:off x="413407" y="1587722"/>
            <a:ext cx="3433379" cy="77710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pPr algn="l"/>
            <a:r>
              <a:rPr lang="en-CH" sz="4000" b="1" dirty="0">
                <a:solidFill>
                  <a:schemeClr val="tx1">
                    <a:lumMod val="75000"/>
                    <a:lumOff val="25000"/>
                  </a:schemeClr>
                </a:solidFill>
              </a:rPr>
              <a:t>Kelt-11b</a:t>
            </a:r>
          </a:p>
        </p:txBody>
      </p:sp>
      <p:sp>
        <p:nvSpPr>
          <p:cNvPr id="7" name="TextBox 6">
            <a:extLst>
              <a:ext uri="{FF2B5EF4-FFF2-40B4-BE49-F238E27FC236}">
                <a16:creationId xmlns:a16="http://schemas.microsoft.com/office/drawing/2014/main" id="{D90504F6-2D5B-EF4A-AF93-C15BE4E1173A}"/>
              </a:ext>
            </a:extLst>
          </p:cNvPr>
          <p:cNvSpPr txBox="1"/>
          <p:nvPr/>
        </p:nvSpPr>
        <p:spPr>
          <a:xfrm>
            <a:off x="427250" y="2313532"/>
            <a:ext cx="5793625"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2800" dirty="0" err="1">
                <a:latin typeface="Myriad Pro"/>
              </a:rPr>
              <a:t>G</a:t>
            </a:r>
            <a:r>
              <a:rPr lang="en-GB" sz="2800" baseline="-25000" dirty="0" err="1">
                <a:latin typeface="Myriad Pro"/>
              </a:rPr>
              <a:t>mag</a:t>
            </a:r>
            <a:r>
              <a:rPr lang="en-GB" sz="2800" dirty="0">
                <a:latin typeface="Myriad Pro"/>
              </a:rPr>
              <a:t> = 7.83 (V = 8), Teff = 5340 K</a:t>
            </a:r>
          </a:p>
        </p:txBody>
      </p:sp>
      <p:sp>
        <p:nvSpPr>
          <p:cNvPr id="8" name="TextBox 7">
            <a:extLst>
              <a:ext uri="{FF2B5EF4-FFF2-40B4-BE49-F238E27FC236}">
                <a16:creationId xmlns:a16="http://schemas.microsoft.com/office/drawing/2014/main" id="{BB1A1B5F-374F-9A46-8610-467EF372164E}"/>
              </a:ext>
            </a:extLst>
          </p:cNvPr>
          <p:cNvSpPr txBox="1"/>
          <p:nvPr/>
        </p:nvSpPr>
        <p:spPr>
          <a:xfrm>
            <a:off x="8088607" y="2096076"/>
            <a:ext cx="4719423" cy="1292662"/>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2600" dirty="0">
                <a:solidFill>
                  <a:schemeClr val="tx1">
                    <a:lumMod val="75000"/>
                    <a:lumOff val="25000"/>
                  </a:schemeClr>
                </a:solidFill>
                <a:latin typeface="Myriad Pro"/>
              </a:rPr>
              <a:t>Effective exposure time: 30 s </a:t>
            </a:r>
          </a:p>
          <a:p>
            <a:pPr algn="l"/>
            <a:r>
              <a:rPr lang="en-GB" sz="2600" dirty="0">
                <a:solidFill>
                  <a:schemeClr val="tx1">
                    <a:lumMod val="75000"/>
                    <a:lumOff val="25000"/>
                  </a:schemeClr>
                </a:solidFill>
                <a:latin typeface="Myriad Pro"/>
              </a:rPr>
              <a:t>Visit Duration: 14 h</a:t>
            </a:r>
          </a:p>
          <a:p>
            <a:pPr algn="l"/>
            <a:r>
              <a:rPr lang="en-GB" sz="2600" dirty="0">
                <a:solidFill>
                  <a:schemeClr val="tx1">
                    <a:lumMod val="75000"/>
                    <a:lumOff val="25000"/>
                  </a:schemeClr>
                </a:solidFill>
                <a:latin typeface="Myriad Pro"/>
              </a:rPr>
              <a:t>Observation Date: 09/03/2020</a:t>
            </a:r>
          </a:p>
        </p:txBody>
      </p:sp>
      <p:pic>
        <p:nvPicPr>
          <p:cNvPr id="13" name="Picture 12">
            <a:extLst>
              <a:ext uri="{FF2B5EF4-FFF2-40B4-BE49-F238E27FC236}">
                <a16:creationId xmlns:a16="http://schemas.microsoft.com/office/drawing/2014/main" id="{5458A7DE-6236-704D-BCB9-24E629E711A0}"/>
              </a:ext>
            </a:extLst>
          </p:cNvPr>
          <p:cNvPicPr>
            <a:picLocks noChangeAspect="1"/>
          </p:cNvPicPr>
          <p:nvPr/>
        </p:nvPicPr>
        <p:blipFill>
          <a:blip r:embed="rId3"/>
          <a:stretch>
            <a:fillRect/>
          </a:stretch>
        </p:blipFill>
        <p:spPr>
          <a:xfrm>
            <a:off x="196770" y="2868929"/>
            <a:ext cx="7412147" cy="4447288"/>
          </a:xfrm>
          <a:prstGeom prst="rect">
            <a:avLst/>
          </a:prstGeom>
        </p:spPr>
      </p:pic>
      <p:sp>
        <p:nvSpPr>
          <p:cNvPr id="9" name="TextBox 8">
            <a:extLst>
              <a:ext uri="{FF2B5EF4-FFF2-40B4-BE49-F238E27FC236}">
                <a16:creationId xmlns:a16="http://schemas.microsoft.com/office/drawing/2014/main" id="{58631E90-1D46-0549-A209-1545DF777B39}"/>
              </a:ext>
            </a:extLst>
          </p:cNvPr>
          <p:cNvSpPr txBox="1"/>
          <p:nvPr/>
        </p:nvSpPr>
        <p:spPr>
          <a:xfrm>
            <a:off x="1270000" y="4876800"/>
            <a:ext cx="2922282"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en-GB" sz="1200" dirty="0">
                <a:latin typeface="Myriad Pro"/>
              </a:rPr>
              <a:t>See Benz et al. (2021) for more details. All data publicly available.</a:t>
            </a:r>
          </a:p>
        </p:txBody>
      </p:sp>
      <p:sp>
        <p:nvSpPr>
          <p:cNvPr id="14" name="TextBox 13">
            <a:extLst>
              <a:ext uri="{FF2B5EF4-FFF2-40B4-BE49-F238E27FC236}">
                <a16:creationId xmlns:a16="http://schemas.microsoft.com/office/drawing/2014/main" id="{50683BAF-6F77-5A4E-A884-032CBD0B7114}"/>
              </a:ext>
            </a:extLst>
          </p:cNvPr>
          <p:cNvSpPr txBox="1"/>
          <p:nvPr/>
        </p:nvSpPr>
        <p:spPr>
          <a:xfrm>
            <a:off x="1270000" y="7442739"/>
            <a:ext cx="5077069" cy="1292662"/>
          </a:xfrm>
          <a:prstGeom prst="rect">
            <a:avLst/>
          </a:prstGeom>
          <a:noFill/>
        </p:spPr>
        <p:txBody>
          <a:bodyPr wrap="square" rtlCol="0">
            <a:spAutoFit/>
          </a:bodyPr>
          <a:lstStyle/>
          <a:p>
            <a:pPr algn="l"/>
            <a:r>
              <a:rPr lang="en-GB" sz="2600" dirty="0">
                <a:solidFill>
                  <a:schemeClr val="tx1">
                    <a:lumMod val="75000"/>
                    <a:lumOff val="25000"/>
                  </a:schemeClr>
                </a:solidFill>
                <a:latin typeface="Myriad Pro"/>
              </a:rPr>
              <a:t>Transit depth = 0.0021±0.0001</a:t>
            </a:r>
          </a:p>
          <a:p>
            <a:pPr algn="l"/>
            <a:r>
              <a:rPr lang="en-GB" sz="2600" dirty="0">
                <a:solidFill>
                  <a:schemeClr val="tx1">
                    <a:lumMod val="75000"/>
                    <a:lumOff val="25000"/>
                  </a:schemeClr>
                </a:solidFill>
                <a:latin typeface="Myriad Pro"/>
              </a:rPr>
              <a:t>R</a:t>
            </a:r>
            <a:r>
              <a:rPr lang="en-GB" sz="2600" baseline="-25000" dirty="0">
                <a:solidFill>
                  <a:schemeClr val="tx1">
                    <a:lumMod val="75000"/>
                    <a:lumOff val="25000"/>
                  </a:schemeClr>
                </a:solidFill>
                <a:latin typeface="Myriad Pro"/>
              </a:rPr>
              <a:t>P</a:t>
            </a:r>
            <a:r>
              <a:rPr lang="en-GB" sz="2600" dirty="0">
                <a:solidFill>
                  <a:schemeClr val="tx1">
                    <a:lumMod val="75000"/>
                    <a:lumOff val="25000"/>
                  </a:schemeClr>
                </a:solidFill>
                <a:latin typeface="Myriad Pro"/>
              </a:rPr>
              <a:t> = 1.295 ± 0.025 R</a:t>
            </a:r>
            <a:r>
              <a:rPr lang="en-GB" sz="2600" baseline="-25000" dirty="0">
                <a:solidFill>
                  <a:schemeClr val="tx1">
                    <a:lumMod val="75000"/>
                    <a:lumOff val="25000"/>
                  </a:schemeClr>
                </a:solidFill>
                <a:latin typeface="Myriad Pro"/>
              </a:rPr>
              <a:t>J</a:t>
            </a:r>
          </a:p>
          <a:p>
            <a:pPr algn="l"/>
            <a:r>
              <a:rPr lang="en-GB" sz="2600" dirty="0">
                <a:solidFill>
                  <a:schemeClr val="tx1">
                    <a:lumMod val="75000"/>
                    <a:lumOff val="25000"/>
                  </a:schemeClr>
                </a:solidFill>
                <a:latin typeface="Myriad Pro"/>
              </a:rPr>
              <a:t>(R</a:t>
            </a:r>
            <a:r>
              <a:rPr lang="en-GB" sz="2600" baseline="-25000" dirty="0">
                <a:solidFill>
                  <a:schemeClr val="tx1">
                    <a:lumMod val="75000"/>
                    <a:lumOff val="25000"/>
                  </a:schemeClr>
                </a:solidFill>
                <a:latin typeface="Myriad Pro"/>
              </a:rPr>
              <a:t>★</a:t>
            </a:r>
            <a:r>
              <a:rPr lang="en-GB" sz="2600" dirty="0">
                <a:solidFill>
                  <a:schemeClr val="tx1">
                    <a:lumMod val="75000"/>
                    <a:lumOff val="25000"/>
                  </a:schemeClr>
                </a:solidFill>
                <a:latin typeface="Myriad Pro"/>
              </a:rPr>
              <a:t> = 2.807 ± 0.036 R</a:t>
            </a:r>
            <a:r>
              <a:rPr lang="en-GB" sz="2600" baseline="-25000" dirty="0">
                <a:solidFill>
                  <a:schemeClr val="tx1">
                    <a:lumMod val="75000"/>
                    <a:lumOff val="25000"/>
                  </a:schemeClr>
                </a:solidFill>
                <a:latin typeface="Myriad Pro"/>
              </a:rPr>
              <a:t>⨀</a:t>
            </a:r>
            <a:r>
              <a:rPr lang="en-GB" sz="2600" dirty="0">
                <a:solidFill>
                  <a:schemeClr val="tx1">
                    <a:lumMod val="75000"/>
                    <a:lumOff val="25000"/>
                  </a:schemeClr>
                </a:solidFill>
                <a:latin typeface="Myriad Pro"/>
              </a:rPr>
              <a:t>)</a:t>
            </a:r>
            <a:endParaRPr lang="en-GB" sz="2600" baseline="-25000" dirty="0">
              <a:solidFill>
                <a:schemeClr val="tx1">
                  <a:lumMod val="75000"/>
                  <a:lumOff val="25000"/>
                </a:schemeClr>
              </a:solidFill>
              <a:latin typeface="Myriad Pro"/>
            </a:endParaRPr>
          </a:p>
        </p:txBody>
      </p:sp>
      <p:pic>
        <p:nvPicPr>
          <p:cNvPr id="16" name="Picture 15">
            <a:extLst>
              <a:ext uri="{FF2B5EF4-FFF2-40B4-BE49-F238E27FC236}">
                <a16:creationId xmlns:a16="http://schemas.microsoft.com/office/drawing/2014/main" id="{D853324B-C715-D94E-B1B3-3D4954D362B8}"/>
              </a:ext>
            </a:extLst>
          </p:cNvPr>
          <p:cNvPicPr>
            <a:picLocks noChangeAspect="1"/>
          </p:cNvPicPr>
          <p:nvPr/>
        </p:nvPicPr>
        <p:blipFill>
          <a:blip r:embed="rId4"/>
          <a:stretch>
            <a:fillRect/>
          </a:stretch>
        </p:blipFill>
        <p:spPr>
          <a:xfrm>
            <a:off x="8377347" y="3585442"/>
            <a:ext cx="3857297" cy="3857297"/>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9" name="Ink 28">
                <a:extLst>
                  <a:ext uri="{FF2B5EF4-FFF2-40B4-BE49-F238E27FC236}">
                    <a16:creationId xmlns:a16="http://schemas.microsoft.com/office/drawing/2014/main" id="{80D8B199-8300-8246-B239-DCD52B21A4B2}"/>
                  </a:ext>
                </a:extLst>
              </p14:cNvPr>
              <p14:cNvContentPartPr/>
              <p14:nvPr/>
            </p14:nvContentPartPr>
            <p14:xfrm>
              <a:off x="4385388" y="7939192"/>
              <a:ext cx="360" cy="360"/>
            </p14:xfrm>
          </p:contentPart>
        </mc:Choice>
        <mc:Fallback xmlns="">
          <p:pic>
            <p:nvPicPr>
              <p:cNvPr id="29" name="Ink 28">
                <a:extLst>
                  <a:ext uri="{FF2B5EF4-FFF2-40B4-BE49-F238E27FC236}">
                    <a16:creationId xmlns:a16="http://schemas.microsoft.com/office/drawing/2014/main" id="{80D8B199-8300-8246-B239-DCD52B21A4B2}"/>
                  </a:ext>
                </a:extLst>
              </p:cNvPr>
              <p:cNvPicPr/>
              <p:nvPr/>
            </p:nvPicPr>
            <p:blipFill>
              <a:blip r:embed="rId6"/>
              <a:stretch>
                <a:fillRect/>
              </a:stretch>
            </p:blipFill>
            <p:spPr>
              <a:xfrm>
                <a:off x="4367388" y="7831192"/>
                <a:ext cx="36000" cy="216000"/>
              </a:xfrm>
              <a:prstGeom prst="rect">
                <a:avLst/>
              </a:prstGeom>
            </p:spPr>
          </p:pic>
        </mc:Fallback>
      </mc:AlternateContent>
      <p:grpSp>
        <p:nvGrpSpPr>
          <p:cNvPr id="33" name="Group 32">
            <a:extLst>
              <a:ext uri="{FF2B5EF4-FFF2-40B4-BE49-F238E27FC236}">
                <a16:creationId xmlns:a16="http://schemas.microsoft.com/office/drawing/2014/main" id="{1A2E3528-861E-4441-9D70-13FABB7C98DE}"/>
              </a:ext>
            </a:extLst>
          </p:cNvPr>
          <p:cNvGrpSpPr/>
          <p:nvPr/>
        </p:nvGrpSpPr>
        <p:grpSpPr>
          <a:xfrm>
            <a:off x="3075708" y="7757032"/>
            <a:ext cx="8570764" cy="609480"/>
            <a:chOff x="3075708" y="7757032"/>
            <a:chExt cx="8570764" cy="609480"/>
          </a:xfrm>
        </p:grpSpPr>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7" name="Ink 26">
                  <a:extLst>
                    <a:ext uri="{FF2B5EF4-FFF2-40B4-BE49-F238E27FC236}">
                      <a16:creationId xmlns:a16="http://schemas.microsoft.com/office/drawing/2014/main" id="{FD17D8EB-D372-1943-9B4D-BCE0C5BF4A9A}"/>
                    </a:ext>
                  </a:extLst>
                </p14:cNvPr>
                <p14:cNvContentPartPr/>
                <p14:nvPr/>
              </p14:nvContentPartPr>
              <p14:xfrm>
                <a:off x="6214188" y="8190832"/>
                <a:ext cx="935280" cy="145080"/>
              </p14:xfrm>
            </p:contentPart>
          </mc:Choice>
          <mc:Fallback xmlns="">
            <p:pic>
              <p:nvPicPr>
                <p:cNvPr id="27" name="Ink 26">
                  <a:extLst>
                    <a:ext uri="{FF2B5EF4-FFF2-40B4-BE49-F238E27FC236}">
                      <a16:creationId xmlns:a16="http://schemas.microsoft.com/office/drawing/2014/main" id="{FD17D8EB-D372-1943-9B4D-BCE0C5BF4A9A}"/>
                    </a:ext>
                  </a:extLst>
                </p:cNvPr>
                <p:cNvPicPr/>
                <p:nvPr/>
              </p:nvPicPr>
              <p:blipFill>
                <a:blip r:embed="rId8"/>
                <a:stretch>
                  <a:fillRect/>
                </a:stretch>
              </p:blipFill>
              <p:spPr>
                <a:xfrm>
                  <a:off x="6196188" y="8082832"/>
                  <a:ext cx="970920" cy="360720"/>
                </a:xfrm>
                <a:prstGeom prst="rect">
                  <a:avLst/>
                </a:prstGeom>
              </p:spPr>
            </p:pic>
          </mc:Fallback>
        </mc:AlternateContent>
        <p:grpSp>
          <p:nvGrpSpPr>
            <p:cNvPr id="32" name="Group 31">
              <a:extLst>
                <a:ext uri="{FF2B5EF4-FFF2-40B4-BE49-F238E27FC236}">
                  <a16:creationId xmlns:a16="http://schemas.microsoft.com/office/drawing/2014/main" id="{F6573E94-E340-5A43-8A0C-3EAC026D6F6E}"/>
                </a:ext>
              </a:extLst>
            </p:cNvPr>
            <p:cNvGrpSpPr/>
            <p:nvPr/>
          </p:nvGrpSpPr>
          <p:grpSpPr>
            <a:xfrm>
              <a:off x="3075708" y="7757032"/>
              <a:ext cx="8570764" cy="609480"/>
              <a:chOff x="3075708" y="7757032"/>
              <a:chExt cx="8570764" cy="609480"/>
            </a:xfrm>
          </p:grpSpPr>
          <p:sp>
            <p:nvSpPr>
              <p:cNvPr id="18" name="TextBox 17">
                <a:extLst>
                  <a:ext uri="{FF2B5EF4-FFF2-40B4-BE49-F238E27FC236}">
                    <a16:creationId xmlns:a16="http://schemas.microsoft.com/office/drawing/2014/main" id="{9C4CD87D-E1E1-FC4F-BCC3-9299303D626A}"/>
                  </a:ext>
                </a:extLst>
              </p:cNvPr>
              <p:cNvSpPr txBox="1"/>
              <p:nvPr/>
            </p:nvSpPr>
            <p:spPr>
              <a:xfrm>
                <a:off x="4530741" y="7914663"/>
                <a:ext cx="7115731"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kumimoji="0" lang="en-GB" sz="1600" b="0" i="0" u="none" strike="noStrike" cap="none" spc="0" normalizeH="0" dirty="0">
                    <a:ln>
                      <a:noFill/>
                    </a:ln>
                    <a:solidFill>
                      <a:schemeClr val="accent1"/>
                    </a:solidFill>
                    <a:effectLst/>
                    <a:uFillTx/>
                    <a:latin typeface="Myriad Pro"/>
                    <a:ea typeface="+mn-ea"/>
                    <a:cs typeface="+mn-cs"/>
                    <a:sym typeface="Gill Sans"/>
                  </a:rPr>
                  <a:t>The uncertainty </a:t>
                </a:r>
                <a:r>
                  <a:rPr lang="en-GB" sz="1600" dirty="0">
                    <a:solidFill>
                      <a:schemeClr val="accent1"/>
                    </a:solidFill>
                    <a:latin typeface="Myriad Pro"/>
                  </a:rPr>
                  <a:t>of</a:t>
                </a:r>
                <a:r>
                  <a:rPr kumimoji="0" lang="en-GB" sz="1600" b="0" i="0" u="none" strike="noStrike" cap="none" spc="0" normalizeH="0" dirty="0">
                    <a:ln>
                      <a:noFill/>
                    </a:ln>
                    <a:solidFill>
                      <a:schemeClr val="accent1"/>
                    </a:solidFill>
                    <a:effectLst/>
                    <a:uFillTx/>
                    <a:latin typeface="Myriad Pro"/>
                    <a:ea typeface="+mn-ea"/>
                    <a:cs typeface="+mn-cs"/>
                    <a:sym typeface="Gill Sans"/>
                  </a:rPr>
                  <a:t> R</a:t>
                </a:r>
                <a:r>
                  <a:rPr kumimoji="0" lang="en-GB" sz="1600" b="0" i="0" u="none" strike="noStrike" cap="none" spc="0" normalizeH="0" baseline="-25000" dirty="0">
                    <a:ln>
                      <a:noFill/>
                    </a:ln>
                    <a:solidFill>
                      <a:schemeClr val="accent1"/>
                    </a:solidFill>
                    <a:effectLst/>
                    <a:uFillTx/>
                    <a:latin typeface="Myriad Pro"/>
                    <a:ea typeface="+mn-ea"/>
                    <a:cs typeface="+mn-cs"/>
                    <a:sym typeface="Gill Sans"/>
                  </a:rPr>
                  <a:t>p</a:t>
                </a:r>
                <a:r>
                  <a:rPr kumimoji="0" lang="en-GB" sz="1600" b="0" i="0" u="none" strike="noStrike" cap="none" spc="0" normalizeH="0" dirty="0">
                    <a:ln>
                      <a:noFill/>
                    </a:ln>
                    <a:solidFill>
                      <a:schemeClr val="accent1"/>
                    </a:solidFill>
                    <a:effectLst/>
                    <a:uFillTx/>
                    <a:latin typeface="Myriad Pro"/>
                    <a:ea typeface="+mn-ea"/>
                    <a:cs typeface="+mn-cs"/>
                    <a:sym typeface="Gill Sans"/>
                  </a:rPr>
                  <a:t> is 5x smaller, mainly dominated by the uncertainty of </a:t>
                </a:r>
                <a:r>
                  <a:rPr lang="en-GB" sz="1600" dirty="0">
                    <a:solidFill>
                      <a:schemeClr val="accent1"/>
                    </a:solidFill>
                    <a:latin typeface="Myriad Pro"/>
                  </a:rPr>
                  <a:t>R</a:t>
                </a:r>
                <a:r>
                  <a:rPr lang="en-GB" sz="1600" baseline="-25000" dirty="0">
                    <a:solidFill>
                      <a:schemeClr val="accent1"/>
                    </a:solidFill>
                    <a:latin typeface="Myriad Pro"/>
                  </a:rPr>
                  <a:t>★</a:t>
                </a:r>
                <a:endParaRPr kumimoji="0" lang="en-GB" sz="1600" b="0" i="0" u="none" strike="noStrike" cap="none" spc="0" normalizeH="0" dirty="0">
                  <a:ln>
                    <a:noFill/>
                  </a:ln>
                  <a:solidFill>
                    <a:schemeClr val="accent1"/>
                  </a:solidFill>
                  <a:effectLst/>
                  <a:uFillTx/>
                  <a:latin typeface="Myriad Pro"/>
                  <a:ea typeface="+mn-ea"/>
                  <a:cs typeface="+mn-cs"/>
                  <a:sym typeface="Gill Sans"/>
                </a:endParaRP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8" name="Ink 27">
                    <a:extLst>
                      <a:ext uri="{FF2B5EF4-FFF2-40B4-BE49-F238E27FC236}">
                        <a16:creationId xmlns:a16="http://schemas.microsoft.com/office/drawing/2014/main" id="{96053656-4111-4E46-AD51-9FAA26CA72F0}"/>
                      </a:ext>
                    </a:extLst>
                  </p14:cNvPr>
                  <p14:cNvContentPartPr/>
                  <p14:nvPr/>
                </p14:nvContentPartPr>
                <p14:xfrm>
                  <a:off x="6690468" y="8183632"/>
                  <a:ext cx="993960" cy="182880"/>
                </p14:xfrm>
              </p:contentPart>
            </mc:Choice>
            <mc:Fallback xmlns="">
              <p:pic>
                <p:nvPicPr>
                  <p:cNvPr id="28" name="Ink 27">
                    <a:extLst>
                      <a:ext uri="{FF2B5EF4-FFF2-40B4-BE49-F238E27FC236}">
                        <a16:creationId xmlns:a16="http://schemas.microsoft.com/office/drawing/2014/main" id="{96053656-4111-4E46-AD51-9FAA26CA72F0}"/>
                      </a:ext>
                    </a:extLst>
                  </p:cNvPr>
                  <p:cNvPicPr/>
                  <p:nvPr/>
                </p:nvPicPr>
                <p:blipFill>
                  <a:blip r:embed="rId10"/>
                  <a:stretch>
                    <a:fillRect/>
                  </a:stretch>
                </p:blipFill>
                <p:spPr>
                  <a:xfrm>
                    <a:off x="6672828" y="8075632"/>
                    <a:ext cx="1029600" cy="39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31" name="Ink 30">
                    <a:extLst>
                      <a:ext uri="{FF2B5EF4-FFF2-40B4-BE49-F238E27FC236}">
                        <a16:creationId xmlns:a16="http://schemas.microsoft.com/office/drawing/2014/main" id="{743F9E10-DA9B-9D48-8A40-E40301771A0E}"/>
                      </a:ext>
                    </a:extLst>
                  </p14:cNvPr>
                  <p14:cNvContentPartPr/>
                  <p14:nvPr/>
                </p14:nvContentPartPr>
                <p14:xfrm>
                  <a:off x="3075708" y="7757032"/>
                  <a:ext cx="1479960" cy="581760"/>
                </p14:xfrm>
              </p:contentPart>
            </mc:Choice>
            <mc:Fallback xmlns="">
              <p:pic>
                <p:nvPicPr>
                  <p:cNvPr id="31" name="Ink 30">
                    <a:extLst>
                      <a:ext uri="{FF2B5EF4-FFF2-40B4-BE49-F238E27FC236}">
                        <a16:creationId xmlns:a16="http://schemas.microsoft.com/office/drawing/2014/main" id="{743F9E10-DA9B-9D48-8A40-E40301771A0E}"/>
                      </a:ext>
                    </a:extLst>
                  </p:cNvPr>
                  <p:cNvPicPr/>
                  <p:nvPr/>
                </p:nvPicPr>
                <p:blipFill>
                  <a:blip r:embed="rId12"/>
                  <a:stretch>
                    <a:fillRect/>
                  </a:stretch>
                </p:blipFill>
                <p:spPr>
                  <a:xfrm>
                    <a:off x="3058068" y="7649032"/>
                    <a:ext cx="1515600" cy="797400"/>
                  </a:xfrm>
                  <a:prstGeom prst="rect">
                    <a:avLst/>
                  </a:prstGeom>
                </p:spPr>
              </p:pic>
            </mc:Fallback>
          </mc:AlternateContent>
        </p:grpSp>
      </p:grpSp>
    </p:spTree>
    <p:extLst>
      <p:ext uri="{BB962C8B-B14F-4D97-AF65-F5344CB8AC3E}">
        <p14:creationId xmlns:p14="http://schemas.microsoft.com/office/powerpoint/2010/main" val="3912877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40D5-DB44-0745-AC12-9DE31CA2E1D2}"/>
              </a:ext>
            </a:extLst>
          </p:cNvPr>
          <p:cNvSpPr>
            <a:spLocks noGrp="1"/>
          </p:cNvSpPr>
          <p:nvPr>
            <p:ph type="title" idx="4294967295"/>
          </p:nvPr>
        </p:nvSpPr>
        <p:spPr>
          <a:xfrm>
            <a:off x="1269999" y="1237046"/>
            <a:ext cx="11426498" cy="1823701"/>
          </a:xfrm>
        </p:spPr>
        <p:txBody>
          <a:bodyPr>
            <a:normAutofit fontScale="90000"/>
          </a:bodyPr>
          <a:lstStyle/>
          <a:p>
            <a:pPr algn="l"/>
            <a:r>
              <a:rPr lang="en-GB" sz="2400" b="1" dirty="0">
                <a:solidFill>
                  <a:schemeClr val="tx1">
                    <a:lumMod val="75000"/>
                    <a:lumOff val="25000"/>
                  </a:schemeClr>
                </a:solidFill>
              </a:rPr>
              <a:t>Measured photometric precision as a function of the stellar Gaia magnitude and integration time. </a:t>
            </a:r>
            <a:br>
              <a:rPr lang="en-GB" sz="2400" dirty="0">
                <a:solidFill>
                  <a:schemeClr val="tx1">
                    <a:lumMod val="75000"/>
                    <a:lumOff val="25000"/>
                  </a:schemeClr>
                </a:solidFill>
              </a:rPr>
            </a:br>
            <a:r>
              <a:rPr lang="en-GB" sz="2400" dirty="0">
                <a:solidFill>
                  <a:schemeClr val="tx1">
                    <a:lumMod val="75000"/>
                    <a:lumOff val="25000"/>
                  </a:schemeClr>
                </a:solidFill>
              </a:rPr>
              <a:t>The dashed curve represents the photon noise. Results obtained with </a:t>
            </a:r>
            <a:r>
              <a:rPr lang="en-GB" sz="2400" dirty="0">
                <a:solidFill>
                  <a:schemeClr val="tx1">
                    <a:lumMod val="75000"/>
                    <a:lumOff val="25000"/>
                  </a:schemeClr>
                </a:solidFill>
                <a:latin typeface="Simplified Arabic Fixed" panose="02070309020205020404" pitchFamily="49" charset="-78"/>
                <a:cs typeface="Simplified Arabic Fixed" panose="02070309020205020404" pitchFamily="49" charset="-78"/>
              </a:rPr>
              <a:t>pycheops</a:t>
            </a:r>
            <a:r>
              <a:rPr lang="en-GB" sz="2400" baseline="30000" dirty="0">
                <a:solidFill>
                  <a:schemeClr val="tx1">
                    <a:lumMod val="75000"/>
                    <a:lumOff val="25000"/>
                  </a:schemeClr>
                </a:solidFill>
                <a:latin typeface="Simplified Arabic Fixed" panose="02070309020205020404" pitchFamily="49" charset="-78"/>
                <a:cs typeface="Simplified Arabic Fixed" panose="02070309020205020404" pitchFamily="49" charset="-78"/>
              </a:rPr>
              <a:t>✦</a:t>
            </a:r>
            <a:r>
              <a:rPr lang="en-GB" sz="2400" dirty="0">
                <a:solidFill>
                  <a:schemeClr val="tx1">
                    <a:lumMod val="75000"/>
                    <a:lumOff val="25000"/>
                  </a:schemeClr>
                </a:solidFill>
              </a:rPr>
              <a:t> for lightcurves extracted using the default photometric aperture of r = 25 px (DRPv13.1). </a:t>
            </a:r>
            <a:endParaRPr lang="en-CH" sz="24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2F26C46A-8ACB-E24D-BBE3-2658F104F3D2}"/>
              </a:ext>
            </a:extLst>
          </p:cNvPr>
          <p:cNvSpPr>
            <a:spLocks noGrp="1"/>
          </p:cNvSpPr>
          <p:nvPr>
            <p:ph type="sldNum" sz="quarter" idx="2"/>
          </p:nvPr>
        </p:nvSpPr>
        <p:spPr/>
        <p:txBody>
          <a:bodyPr/>
          <a:lstStyle/>
          <a:p>
            <a:fld id="{86CB4B4D-7CA3-9044-876B-883B54F8677D}" type="slidenum">
              <a:rPr lang="en-CH" smtClean="0"/>
              <a:pPr/>
              <a:t>8</a:t>
            </a:fld>
            <a:endParaRPr lang="en-CH"/>
          </a:p>
        </p:txBody>
      </p:sp>
      <p:sp>
        <p:nvSpPr>
          <p:cNvPr id="3" name="TextBox 2">
            <a:extLst>
              <a:ext uri="{FF2B5EF4-FFF2-40B4-BE49-F238E27FC236}">
                <a16:creationId xmlns:a16="http://schemas.microsoft.com/office/drawing/2014/main" id="{0D60E0DD-1489-6547-9E04-C2D496F89AF3}"/>
              </a:ext>
            </a:extLst>
          </p:cNvPr>
          <p:cNvSpPr txBox="1"/>
          <p:nvPr/>
        </p:nvSpPr>
        <p:spPr>
          <a:xfrm>
            <a:off x="1269999" y="8499916"/>
            <a:ext cx="11855810"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sz="2000" dirty="0"/>
              <a:t> </a:t>
            </a:r>
            <a:r>
              <a:rPr lang="en-GB" sz="2000" baseline="30000" dirty="0">
                <a:latin typeface="Simplified Arabic Fixed" panose="02070309020205020404" pitchFamily="49" charset="-78"/>
                <a:cs typeface="Simplified Arabic Fixed" panose="02070309020205020404" pitchFamily="49" charset="-78"/>
              </a:rPr>
              <a:t> ✦ </a:t>
            </a:r>
            <a:r>
              <a:rPr lang="en-GB" sz="2000" dirty="0">
                <a:hlinkClick r:id="rId2"/>
              </a:rPr>
              <a:t>https://github.com/pmaxted/pycheops</a:t>
            </a:r>
            <a:r>
              <a:rPr lang="en-GB" sz="2000" dirty="0"/>
              <a:t>, P. </a:t>
            </a:r>
            <a:r>
              <a:rPr lang="en-GB" sz="2000" dirty="0" err="1"/>
              <a:t>Maxted</a:t>
            </a:r>
            <a:r>
              <a:rPr lang="en-GB" sz="2000" dirty="0"/>
              <a:t> (</a:t>
            </a:r>
            <a:r>
              <a:rPr lang="en-GB" sz="2000" dirty="0" err="1"/>
              <a:t>Maxted</a:t>
            </a:r>
            <a:r>
              <a:rPr lang="en-GB" sz="2000" dirty="0"/>
              <a:t> et al. 2021)  DOI:10.1093/</a:t>
            </a:r>
            <a:r>
              <a:rPr lang="en-GB" sz="2000" dirty="0" err="1"/>
              <a:t>mnras</a:t>
            </a:r>
            <a:r>
              <a:rPr lang="en-GB" sz="2000" dirty="0"/>
              <a:t>/stab3371</a:t>
            </a:r>
            <a:br>
              <a:rPr lang="en-GB" sz="2000" dirty="0"/>
            </a:br>
            <a:r>
              <a:rPr lang="en-GB" sz="2000" dirty="0"/>
              <a:t>“Analysis of Early Science observations with the CHaracterising </a:t>
            </a:r>
            <a:r>
              <a:rPr lang="en-GB" sz="2000" dirty="0" err="1"/>
              <a:t>ExOPlanets</a:t>
            </a:r>
            <a:r>
              <a:rPr lang="en-GB" sz="2000" dirty="0"/>
              <a:t> Satellite (CHEOPS) using pycheops” </a:t>
            </a:r>
          </a:p>
          <a:p>
            <a:pPr rtl="0" latinLnBrk="1" hangingPunct="0"/>
            <a:endParaRPr kumimoji="0" lang="en-CH" sz="2000" b="0" i="0" u="none" strike="noStrike" cap="none" spc="0" normalizeH="0" baseline="0" dirty="0">
              <a:ln>
                <a:noFill/>
              </a:ln>
              <a:solidFill>
                <a:srgbClr val="000000"/>
              </a:solidFill>
              <a:effectLst/>
              <a:uFillTx/>
              <a:latin typeface="+mn-lt"/>
              <a:ea typeface="+mn-ea"/>
              <a:cs typeface="+mn-cs"/>
              <a:sym typeface="Gill Sans"/>
            </a:endParaRPr>
          </a:p>
        </p:txBody>
      </p:sp>
      <p:pic>
        <p:nvPicPr>
          <p:cNvPr id="7" name="Picture 6" descr="Graphical user interface, diagram, engineering drawing&#10;&#10;Description automatically generated">
            <a:extLst>
              <a:ext uri="{FF2B5EF4-FFF2-40B4-BE49-F238E27FC236}">
                <a16:creationId xmlns:a16="http://schemas.microsoft.com/office/drawing/2014/main" id="{CDC8CDA8-69EF-8145-AEBD-8F871C182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279" y="2886741"/>
            <a:ext cx="8758241" cy="5613175"/>
          </a:xfrm>
          <a:prstGeom prst="rect">
            <a:avLst/>
          </a:prstGeom>
        </p:spPr>
      </p:pic>
      <p:sp>
        <p:nvSpPr>
          <p:cNvPr id="15" name="Title 1">
            <a:extLst>
              <a:ext uri="{FF2B5EF4-FFF2-40B4-BE49-F238E27FC236}">
                <a16:creationId xmlns:a16="http://schemas.microsoft.com/office/drawing/2014/main" id="{7E32BBF4-B764-6445-9204-AD71F1D3F65C}"/>
              </a:ext>
            </a:extLst>
          </p:cNvPr>
          <p:cNvSpPr txBox="1">
            <a:spLocks/>
          </p:cNvSpPr>
          <p:nvPr/>
        </p:nvSpPr>
        <p:spPr>
          <a:xfrm>
            <a:off x="1270000" y="582730"/>
            <a:ext cx="10464800" cy="1005586"/>
          </a:xfrm>
          <a:prstGeom prst="rect">
            <a:avLst/>
          </a:prstGeom>
        </p:spPr>
        <p:txBody>
          <a:bodyPr/>
          <a:lstStyle>
            <a:lvl1pPr algn="ctr" defTabSz="584200" eaLnBrk="1" hangingPunct="1">
              <a:defRPr sz="4800">
                <a:latin typeface="Myriad Pro Semibold"/>
                <a:ea typeface="Myriad Pro Semibold"/>
                <a:cs typeface="Myriad Pro Semibold"/>
                <a:sym typeface="Myriad Pro Semibold"/>
              </a:defRPr>
            </a:lvl1pPr>
            <a:lvl2pPr algn="ctr" defTabSz="584200" eaLnBrk="1" hangingPunct="1">
              <a:defRPr sz="4800">
                <a:latin typeface="Myriad Pro Semibold"/>
                <a:ea typeface="Myriad Pro Semibold"/>
                <a:cs typeface="Myriad Pro Semibold"/>
                <a:sym typeface="Myriad Pro Semibold"/>
              </a:defRPr>
            </a:lvl2pPr>
            <a:lvl3pPr algn="ctr" defTabSz="584200" eaLnBrk="1" hangingPunct="1">
              <a:defRPr sz="4800">
                <a:latin typeface="Myriad Pro Semibold"/>
                <a:ea typeface="Myriad Pro Semibold"/>
                <a:cs typeface="Myriad Pro Semibold"/>
                <a:sym typeface="Myriad Pro Semibold"/>
              </a:defRPr>
            </a:lvl3pPr>
            <a:lvl4pPr algn="ctr" defTabSz="584200" eaLnBrk="1" hangingPunct="1">
              <a:defRPr sz="4800">
                <a:latin typeface="Myriad Pro Semibold"/>
                <a:ea typeface="Myriad Pro Semibold"/>
                <a:cs typeface="Myriad Pro Semibold"/>
                <a:sym typeface="Myriad Pro Semibold"/>
              </a:defRPr>
            </a:lvl4pPr>
            <a:lvl5pPr algn="ctr" defTabSz="584200" eaLnBrk="1" hangingPunct="1">
              <a:defRPr sz="4800">
                <a:latin typeface="Myriad Pro Semibold"/>
                <a:ea typeface="Myriad Pro Semibold"/>
                <a:cs typeface="Myriad Pro Semibold"/>
                <a:sym typeface="Myriad Pro Semibold"/>
              </a:defRPr>
            </a:lvl5pPr>
            <a:lvl6pPr algn="ctr" defTabSz="584200" eaLnBrk="1" hangingPunct="1">
              <a:defRPr sz="4800">
                <a:latin typeface="Myriad Pro Semibold"/>
                <a:ea typeface="Myriad Pro Semibold"/>
                <a:cs typeface="Myriad Pro Semibold"/>
                <a:sym typeface="Myriad Pro Semibold"/>
              </a:defRPr>
            </a:lvl6pPr>
            <a:lvl7pPr algn="ctr" defTabSz="584200" eaLnBrk="1" hangingPunct="1">
              <a:defRPr sz="4800">
                <a:latin typeface="Myriad Pro Semibold"/>
                <a:ea typeface="Myriad Pro Semibold"/>
                <a:cs typeface="Myriad Pro Semibold"/>
                <a:sym typeface="Myriad Pro Semibold"/>
              </a:defRPr>
            </a:lvl7pPr>
            <a:lvl8pPr algn="ctr" defTabSz="584200" eaLnBrk="1" hangingPunct="1">
              <a:defRPr sz="4800">
                <a:latin typeface="Myriad Pro Semibold"/>
                <a:ea typeface="Myriad Pro Semibold"/>
                <a:cs typeface="Myriad Pro Semibold"/>
                <a:sym typeface="Myriad Pro Semibold"/>
              </a:defRPr>
            </a:lvl8pPr>
            <a:lvl9pPr algn="ctr" defTabSz="584200" eaLnBrk="1" hangingPunct="1">
              <a:defRPr sz="4800">
                <a:latin typeface="Myriad Pro Semibold"/>
                <a:ea typeface="Myriad Pro Semibold"/>
                <a:cs typeface="Myriad Pro Semibold"/>
                <a:sym typeface="Myriad Pro Semibold"/>
              </a:defRPr>
            </a:lvl9pPr>
          </a:lstStyle>
          <a:p>
            <a:r>
              <a:rPr lang="en-CH" dirty="0">
                <a:solidFill>
                  <a:schemeClr val="tx1">
                    <a:lumMod val="75000"/>
                    <a:lumOff val="25000"/>
                  </a:schemeClr>
                </a:solidFill>
              </a:rPr>
              <a:t>Photometric precision</a:t>
            </a:r>
          </a:p>
        </p:txBody>
      </p:sp>
    </p:spTree>
    <p:extLst>
      <p:ext uri="{BB962C8B-B14F-4D97-AF65-F5344CB8AC3E}">
        <p14:creationId xmlns:p14="http://schemas.microsoft.com/office/powerpoint/2010/main" val="33336682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C02ABD-48EE-8847-846C-A05D9962B28C}"/>
              </a:ext>
            </a:extLst>
          </p:cNvPr>
          <p:cNvSpPr>
            <a:spLocks noGrp="1"/>
          </p:cNvSpPr>
          <p:nvPr>
            <p:ph type="sldNum" sz="quarter" idx="2"/>
          </p:nvPr>
        </p:nvSpPr>
        <p:spPr/>
        <p:txBody>
          <a:bodyPr/>
          <a:lstStyle/>
          <a:p>
            <a:fld id="{86CB4B4D-7CA3-9044-876B-883B54F8677D}" type="slidenum">
              <a:rPr lang="en-CH" smtClean="0"/>
              <a:pPr/>
              <a:t>9</a:t>
            </a:fld>
            <a:endParaRPr lang="en-CH"/>
          </a:p>
        </p:txBody>
      </p:sp>
      <p:sp>
        <p:nvSpPr>
          <p:cNvPr id="4" name="Title 3">
            <a:extLst>
              <a:ext uri="{FF2B5EF4-FFF2-40B4-BE49-F238E27FC236}">
                <a16:creationId xmlns:a16="http://schemas.microsoft.com/office/drawing/2014/main" id="{B96ED0E0-E415-C749-92D5-F0D6AD430D4E}"/>
              </a:ext>
            </a:extLst>
          </p:cNvPr>
          <p:cNvSpPr>
            <a:spLocks noGrp="1"/>
          </p:cNvSpPr>
          <p:nvPr>
            <p:ph type="title"/>
          </p:nvPr>
        </p:nvSpPr>
        <p:spPr>
          <a:xfrm>
            <a:off x="1435846" y="3676802"/>
            <a:ext cx="10133107" cy="1057850"/>
          </a:xfrm>
        </p:spPr>
        <p:txBody>
          <a:bodyPr/>
          <a:lstStyle/>
          <a:p>
            <a:r>
              <a:rPr lang="en-GB" dirty="0">
                <a:solidFill>
                  <a:schemeClr val="tx1">
                    <a:lumMod val="75000"/>
                    <a:lumOff val="25000"/>
                  </a:schemeClr>
                </a:solidFill>
              </a:rPr>
              <a:t>Hot Pixels</a:t>
            </a:r>
          </a:p>
        </p:txBody>
      </p:sp>
    </p:spTree>
    <p:extLst>
      <p:ext uri="{BB962C8B-B14F-4D97-AF65-F5344CB8AC3E}">
        <p14:creationId xmlns:p14="http://schemas.microsoft.com/office/powerpoint/2010/main" val="2463392080"/>
      </p:ext>
    </p:extLst>
  </p:cSld>
  <p:clrMapOvr>
    <a:masterClrMapping/>
  </p:clrMapOvr>
  <p:transition spd="med"/>
</p:sld>
</file>

<file path=ppt/theme/theme1.xml><?xml version="1.0" encoding="utf-8"?>
<a:theme xmlns:a="http://schemas.openxmlformats.org/drawingml/2006/main" name="1_CHEOPS Presentation Templat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D479">
            <a:alpha val="72000"/>
          </a:srgbClr>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D479">
            <a:alpha val="72000"/>
          </a:srgbClr>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19006</TotalTime>
  <Words>2140</Words>
  <Application>Microsoft Macintosh PowerPoint</Application>
  <PresentationFormat>Custom</PresentationFormat>
  <Paragraphs>219</Paragraphs>
  <Slides>24</Slides>
  <Notes>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Meiryo</vt:lpstr>
      <vt:lpstr>Arial</vt:lpstr>
      <vt:lpstr>Calibri</vt:lpstr>
      <vt:lpstr>Gill Sans</vt:lpstr>
      <vt:lpstr>Lucida Grande</vt:lpstr>
      <vt:lpstr>Myriad Pro</vt:lpstr>
      <vt:lpstr>Myriad Pro Semibold</vt:lpstr>
      <vt:lpstr>Simplified Arabic Fixed</vt:lpstr>
      <vt:lpstr>Verdana</vt:lpstr>
      <vt:lpstr>1_CHEOPS Presentation Template </vt:lpstr>
      <vt:lpstr>Nada</vt:lpstr>
      <vt:lpstr>PowerPoint Presentation</vt:lpstr>
      <vt:lpstr>Outline</vt:lpstr>
      <vt:lpstr>CCD</vt:lpstr>
      <vt:lpstr>Point Spread Function</vt:lpstr>
      <vt:lpstr>PowerPoint Presentation</vt:lpstr>
      <vt:lpstr>PowerPoint Presentation</vt:lpstr>
      <vt:lpstr>PowerPoint Presentation</vt:lpstr>
      <vt:lpstr>Measured photometric precision as a function of the stellar Gaia magnitude and integration time.  The dashed curve represents the photon noise. Results obtained with pycheops✦ for lightcurves extracted using the default photometric aperture of r = 25 px (DRPv13.1). </vt:lpstr>
      <vt:lpstr>Hot Pixels</vt:lpstr>
      <vt:lpstr>Hot Pixels</vt:lpstr>
      <vt:lpstr>Hot Pixels: monitoring and characterisation</vt:lpstr>
      <vt:lpstr>Hot Pixels: noise</vt:lpstr>
      <vt:lpstr>Hot Pixels: correlations in the light curve</vt:lpstr>
      <vt:lpstr>PowerPoint Presentation</vt:lpstr>
      <vt:lpstr>Correlations with the roll angle</vt:lpstr>
      <vt:lpstr>Correlations with the roll angle</vt:lpstr>
      <vt:lpstr>Correlations with pointing jitter</vt:lpstr>
      <vt:lpstr>Correlations with the telescope tube temperature</vt:lpstr>
      <vt:lpstr>Correlations with the telescope tube temperature</vt:lpstr>
      <vt:lpstr>PowerPoint Presentation</vt:lpstr>
      <vt:lpstr>Observing outside the nominal magnitude range</vt:lpstr>
      <vt:lpstr>PowerPoint Presentation</vt:lpstr>
      <vt:lpstr>Overview of Monitoring and Characterisation Programme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Fortier, Andrea (SPACE)</dc:creator>
  <cp:keywords/>
  <dc:description/>
  <cp:lastModifiedBy>Fortier, Andrea (SPACE)</cp:lastModifiedBy>
  <cp:revision>138</cp:revision>
  <dcterms:created xsi:type="dcterms:W3CDTF">2020-12-14T17:10:43Z</dcterms:created>
  <dcterms:modified xsi:type="dcterms:W3CDTF">2022-01-13T09:01:48Z</dcterms:modified>
  <cp:category/>
</cp:coreProperties>
</file>